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83" r:id="rId4"/>
    <p:sldId id="289" r:id="rId5"/>
    <p:sldId id="288" r:id="rId6"/>
    <p:sldId id="292" r:id="rId7"/>
    <p:sldId id="274" r:id="rId8"/>
    <p:sldId id="280" r:id="rId9"/>
    <p:sldId id="281" r:id="rId10"/>
    <p:sldId id="270" r:id="rId11"/>
    <p:sldId id="267" r:id="rId12"/>
    <p:sldId id="276" r:id="rId13"/>
    <p:sldId id="275" r:id="rId14"/>
    <p:sldId id="278" r:id="rId15"/>
    <p:sldId id="277" r:id="rId16"/>
    <p:sldId id="290" r:id="rId17"/>
    <p:sldId id="291" r:id="rId18"/>
    <p:sldId id="285" r:id="rId19"/>
    <p:sldId id="286" r:id="rId20"/>
    <p:sldId id="287" r:id="rId21"/>
    <p:sldId id="272" r:id="rId22"/>
    <p:sldId id="279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C8E"/>
    <a:srgbClr val="273AA5"/>
    <a:srgbClr val="E4E7EF"/>
    <a:srgbClr val="FFF9E7"/>
    <a:srgbClr val="FFFEFB"/>
    <a:srgbClr val="1B1D21"/>
    <a:srgbClr val="2530A0"/>
    <a:srgbClr val="3333FF"/>
    <a:srgbClr val="0ACAC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56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C14CA7-A509-2E4B-AB2A-9CD6BA7665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6583C-53CD-E94C-A0C7-0D93AA68E1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64498-9C17-5646-A55D-128E9D418BE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1D932-241B-D049-9607-465FA762C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45296-8BBC-6347-AF4C-ECDD0B6E3F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AA5AC-1618-3449-8794-4A618703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464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BA110-0FEF-CF42-90C8-63DE1B23CA8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26ED8-DC0C-674E-A5B0-9F9EECCB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9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33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D02D7-F91C-9DA8-84F3-C8AB1FEDA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07BE5F5-0E1E-DCCC-CF53-C90FC23B0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888C19D-D108-7A95-BF26-316CB3FAF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6345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0004A-5D2D-F096-71E6-171C67F6C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10E9BAC-716C-A32A-525A-AF4362BDB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C51F7AB-A1E9-1234-4EA7-3BB92CF59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7042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F99BF-DCD4-B500-2E86-6B41AE94E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8E0EA5F-7190-8E39-19BC-EC6C338BA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9EDE736-65EE-EC6C-A499-0F1A0DBA1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3344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5CE0A-EEFA-9D6B-1464-90BDD4EA6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BDE6AD3-C4DC-A7AE-1271-AA6674DD2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53E53C3-A8F1-D7A0-2D89-E8FD50643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0849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376B8-5D3C-E133-CEDE-733C244E5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D827931-77A2-5F6B-4B7A-272E5EE89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B8FD5F7-E231-14F5-7DFA-C5F50710A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7832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2B56-A902-DA70-BF2A-CE0EC1118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F1A9145-3A13-AE50-2ED7-FAA74AC2F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2962AF2-ABC1-2D82-A41E-7B38292F6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0595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1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dark&#10;&#10;Description automatically generated">
            <a:extLst>
              <a:ext uri="{FF2B5EF4-FFF2-40B4-BE49-F238E27FC236}">
                <a16:creationId xmlns:a16="http://schemas.microsoft.com/office/drawing/2014/main" id="{B5069B15-80F9-3845-8712-A65D2D28A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442">
            <a:extLst>
              <a:ext uri="{FF2B5EF4-FFF2-40B4-BE49-F238E27FC236}">
                <a16:creationId xmlns:a16="http://schemas.microsoft.com/office/drawing/2014/main" id="{F55B46C1-5972-A64D-A249-CD98DF7CC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229" y="1714499"/>
            <a:ext cx="5934241" cy="3429000"/>
          </a:xfrm>
          <a:prstGeom prst="rect">
            <a:avLst/>
          </a:prstGeom>
        </p:spPr>
        <p:txBody>
          <a:bodyPr anchor="ctr"/>
          <a:lstStyle>
            <a:lvl1pPr>
              <a:defRPr sz="5500" b="1">
                <a:solidFill>
                  <a:srgbClr val="273A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Title Here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01D247E-BBFC-0D47-99D8-59A85206CD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229" y="239272"/>
            <a:ext cx="2935398" cy="565200"/>
          </a:xfrm>
          <a:prstGeom prst="rect">
            <a:avLst/>
          </a:prstGeom>
        </p:spPr>
      </p:pic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FCEE0CB-EE9B-2C49-92A5-D76F2AC23D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09570" y="23478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516B4711-541B-144F-85EB-EC22D1357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4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543276-A107-C640-A38F-44201B34C4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442">
            <a:extLst>
              <a:ext uri="{FF2B5EF4-FFF2-40B4-BE49-F238E27FC236}">
                <a16:creationId xmlns:a16="http://schemas.microsoft.com/office/drawing/2014/main" id="{0377AE99-9DD9-5C4E-B1B5-1FEAFB8D4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229" y="3762796"/>
            <a:ext cx="8536281" cy="2392966"/>
          </a:xfrm>
          <a:prstGeom prst="rect">
            <a:avLst/>
          </a:prstGeom>
        </p:spPr>
        <p:txBody>
          <a:bodyPr anchor="b"/>
          <a:lstStyle>
            <a:lvl1pPr>
              <a:defRPr sz="5500" b="1">
                <a:solidFill>
                  <a:srgbClr val="477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Title Here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94D7C0-0757-774D-ABBF-72D1310CAD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09570" y="23478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516B4711-541B-144F-85EB-EC22D1357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4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1 -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skyline at night&#10;&#10;Description automatically generated with low confidence">
            <a:extLst>
              <a:ext uri="{FF2B5EF4-FFF2-40B4-BE49-F238E27FC236}">
                <a16:creationId xmlns:a16="http://schemas.microsoft.com/office/drawing/2014/main" id="{6C615007-AAAD-8C4D-A20C-407A5A6DA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66D1ADD-C3A4-1E4D-978E-88E9B0EE8D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28" y="1515091"/>
            <a:ext cx="11713542" cy="4421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477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Body Text</a:t>
            </a:r>
          </a:p>
        </p:txBody>
      </p:sp>
      <p:sp>
        <p:nvSpPr>
          <p:cNvPr id="43" name="Title 442">
            <a:extLst>
              <a:ext uri="{FF2B5EF4-FFF2-40B4-BE49-F238E27FC236}">
                <a16:creationId xmlns:a16="http://schemas.microsoft.com/office/drawing/2014/main" id="{7E515392-599A-4E4E-A3DD-2292A459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229" y="499848"/>
            <a:ext cx="11729858" cy="746021"/>
          </a:xfrm>
          <a:prstGeom prst="rect">
            <a:avLst/>
          </a:prstGeom>
        </p:spPr>
        <p:txBody>
          <a:bodyPr anchor="t"/>
          <a:lstStyle>
            <a:lvl1pPr algn="l">
              <a:defRPr sz="5500" b="1">
                <a:solidFill>
                  <a:srgbClr val="273A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Title Here</a:t>
            </a:r>
            <a:endParaRPr lang="en-US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E2E189E7-8C20-854C-A472-AB3D985FBF7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209570" y="23478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273AA5"/>
                </a:solidFill>
              </a:defRPr>
            </a:lvl1pPr>
          </a:lstStyle>
          <a:p>
            <a:fld id="{516B4711-541B-144F-85EB-EC22D1357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icture Placeholder 443">
            <a:extLst>
              <a:ext uri="{FF2B5EF4-FFF2-40B4-BE49-F238E27FC236}">
                <a16:creationId xmlns:a16="http://schemas.microsoft.com/office/drawing/2014/main" id="{583D568A-EDCA-5240-8337-E4580D4693E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800475" y="0"/>
            <a:ext cx="8391525" cy="5927725"/>
          </a:xfrm>
          <a:custGeom>
            <a:avLst/>
            <a:gdLst>
              <a:gd name="connsiteX0" fmla="*/ 0 w 8391525"/>
              <a:gd name="connsiteY0" fmla="*/ 0 h 5927725"/>
              <a:gd name="connsiteX1" fmla="*/ 8391525 w 8391525"/>
              <a:gd name="connsiteY1" fmla="*/ 0 h 5927725"/>
              <a:gd name="connsiteX2" fmla="*/ 8391525 w 8391525"/>
              <a:gd name="connsiteY2" fmla="*/ 3463290 h 5927725"/>
              <a:gd name="connsiteX3" fmla="*/ 5927725 w 8391525"/>
              <a:gd name="connsiteY3" fmla="*/ 5927725 h 592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1525" h="5927725">
                <a:moveTo>
                  <a:pt x="0" y="0"/>
                </a:moveTo>
                <a:lnTo>
                  <a:pt x="8391525" y="0"/>
                </a:lnTo>
                <a:lnTo>
                  <a:pt x="8391525" y="3463290"/>
                </a:lnTo>
                <a:lnTo>
                  <a:pt x="5927725" y="592772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6" name="Picture Placeholder 445">
            <a:extLst>
              <a:ext uri="{FF2B5EF4-FFF2-40B4-BE49-F238E27FC236}">
                <a16:creationId xmlns:a16="http://schemas.microsoft.com/office/drawing/2014/main" id="{F634A582-E043-9548-87B2-7973CF9C6307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2814320" y="0"/>
            <a:ext cx="6452235" cy="5959475"/>
          </a:xfrm>
          <a:custGeom>
            <a:avLst/>
            <a:gdLst>
              <a:gd name="connsiteX0" fmla="*/ 0 w 6452235"/>
              <a:gd name="connsiteY0" fmla="*/ 0 h 5959475"/>
              <a:gd name="connsiteX1" fmla="*/ 986155 w 6452235"/>
              <a:gd name="connsiteY1" fmla="*/ 0 h 5959475"/>
              <a:gd name="connsiteX2" fmla="*/ 6452235 w 6452235"/>
              <a:gd name="connsiteY2" fmla="*/ 5466080 h 5959475"/>
              <a:gd name="connsiteX3" fmla="*/ 5958840 w 6452235"/>
              <a:gd name="connsiteY3" fmla="*/ 5959475 h 595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2235" h="5959475">
                <a:moveTo>
                  <a:pt x="0" y="0"/>
                </a:moveTo>
                <a:lnTo>
                  <a:pt x="986155" y="0"/>
                </a:lnTo>
                <a:lnTo>
                  <a:pt x="6452235" y="5466080"/>
                </a:lnTo>
                <a:lnTo>
                  <a:pt x="5958840" y="5959475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8" name="Title 442">
            <a:extLst>
              <a:ext uri="{FF2B5EF4-FFF2-40B4-BE49-F238E27FC236}">
                <a16:creationId xmlns:a16="http://schemas.microsoft.com/office/drawing/2014/main" id="{BEDC28F6-3A23-4142-9E02-B35C8E76DC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39229" y="3762796"/>
            <a:ext cx="8536281" cy="2392966"/>
          </a:xfrm>
          <a:prstGeom prst="rect">
            <a:avLst/>
          </a:prstGeom>
        </p:spPr>
        <p:txBody>
          <a:bodyPr anchor="b"/>
          <a:lstStyle>
            <a:lvl1pPr>
              <a:defRPr sz="5500" b="1">
                <a:solidFill>
                  <a:srgbClr val="477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Title Here</a:t>
            </a:r>
            <a:endParaRPr lang="en-US" dirty="0"/>
          </a:p>
        </p:txBody>
      </p:sp>
      <p:sp>
        <p:nvSpPr>
          <p:cNvPr id="466" name="Picture Placeholder 465">
            <a:extLst>
              <a:ext uri="{FF2B5EF4-FFF2-40B4-BE49-F238E27FC236}">
                <a16:creationId xmlns:a16="http://schemas.microsoft.com/office/drawing/2014/main" id="{F253EDBC-FD87-6E41-9545-1AD74BA682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5095" y="3463925"/>
            <a:ext cx="3176905" cy="3394075"/>
          </a:xfrm>
          <a:custGeom>
            <a:avLst/>
            <a:gdLst>
              <a:gd name="connsiteX0" fmla="*/ 1818640 w 3176905"/>
              <a:gd name="connsiteY0" fmla="*/ 3155654 h 3394075"/>
              <a:gd name="connsiteX1" fmla="*/ 1820244 w 3176905"/>
              <a:gd name="connsiteY1" fmla="*/ 3156028 h 3394075"/>
              <a:gd name="connsiteX2" fmla="*/ 1818640 w 3176905"/>
              <a:gd name="connsiteY2" fmla="*/ 3156585 h 3394075"/>
              <a:gd name="connsiteX3" fmla="*/ 2532381 w 3176905"/>
              <a:gd name="connsiteY3" fmla="*/ 3063875 h 3394075"/>
              <a:gd name="connsiteX4" fmla="*/ 2565401 w 3176905"/>
              <a:gd name="connsiteY4" fmla="*/ 3063875 h 3394075"/>
              <a:gd name="connsiteX5" fmla="*/ 2607946 w 3176905"/>
              <a:gd name="connsiteY5" fmla="*/ 3093720 h 3394075"/>
              <a:gd name="connsiteX6" fmla="*/ 2595881 w 3176905"/>
              <a:gd name="connsiteY6" fmla="*/ 3117215 h 3394075"/>
              <a:gd name="connsiteX7" fmla="*/ 2555241 w 3176905"/>
              <a:gd name="connsiteY7" fmla="*/ 3124835 h 3394075"/>
              <a:gd name="connsiteX8" fmla="*/ 2532381 w 3176905"/>
              <a:gd name="connsiteY8" fmla="*/ 3124835 h 3394075"/>
              <a:gd name="connsiteX9" fmla="*/ 2532381 w 3176905"/>
              <a:gd name="connsiteY9" fmla="*/ 2981960 h 3394075"/>
              <a:gd name="connsiteX10" fmla="*/ 2551431 w 3176905"/>
              <a:gd name="connsiteY10" fmla="*/ 2981960 h 3394075"/>
              <a:gd name="connsiteX11" fmla="*/ 2586991 w 3176905"/>
              <a:gd name="connsiteY11" fmla="*/ 2987675 h 3394075"/>
              <a:gd name="connsiteX12" fmla="*/ 2599691 w 3176905"/>
              <a:gd name="connsiteY12" fmla="*/ 3009900 h 3394075"/>
              <a:gd name="connsiteX13" fmla="*/ 2564766 w 3176905"/>
              <a:gd name="connsiteY13" fmla="*/ 3037840 h 3394075"/>
              <a:gd name="connsiteX14" fmla="*/ 2532381 w 3176905"/>
              <a:gd name="connsiteY14" fmla="*/ 3037840 h 3394075"/>
              <a:gd name="connsiteX15" fmla="*/ 1758464 w 3176905"/>
              <a:gd name="connsiteY15" fmla="*/ 2952561 h 3394075"/>
              <a:gd name="connsiteX16" fmla="*/ 1811308 w 3176905"/>
              <a:gd name="connsiteY16" fmla="*/ 2960519 h 3394075"/>
              <a:gd name="connsiteX17" fmla="*/ 1818640 w 3176905"/>
              <a:gd name="connsiteY17" fmla="*/ 2963304 h 3394075"/>
              <a:gd name="connsiteX18" fmla="*/ 1818640 w 3176905"/>
              <a:gd name="connsiteY18" fmla="*/ 3131185 h 3394075"/>
              <a:gd name="connsiteX19" fmla="*/ 1818640 w 3176905"/>
              <a:gd name="connsiteY19" fmla="*/ 3155654 h 3394075"/>
              <a:gd name="connsiteX20" fmla="*/ 1809354 w 3176905"/>
              <a:gd name="connsiteY20" fmla="*/ 3153490 h 3394075"/>
              <a:gd name="connsiteX21" fmla="*/ 1720850 w 3176905"/>
              <a:gd name="connsiteY21" fmla="*/ 3152140 h 3394075"/>
              <a:gd name="connsiteX22" fmla="*/ 1720850 w 3176905"/>
              <a:gd name="connsiteY22" fmla="*/ 2958465 h 3394075"/>
              <a:gd name="connsiteX23" fmla="*/ 1758464 w 3176905"/>
              <a:gd name="connsiteY23" fmla="*/ 2952561 h 3394075"/>
              <a:gd name="connsiteX24" fmla="*/ 2686050 w 3176905"/>
              <a:gd name="connsiteY24" fmla="*/ 2950210 h 3394075"/>
              <a:gd name="connsiteX25" fmla="*/ 2686050 w 3176905"/>
              <a:gd name="connsiteY25" fmla="*/ 3054985 h 3394075"/>
              <a:gd name="connsiteX26" fmla="*/ 2700655 w 3176905"/>
              <a:gd name="connsiteY26" fmla="*/ 3122930 h 3394075"/>
              <a:gd name="connsiteX27" fmla="*/ 2772411 w 3176905"/>
              <a:gd name="connsiteY27" fmla="*/ 3155950 h 3394075"/>
              <a:gd name="connsiteX28" fmla="*/ 2844165 w 3176905"/>
              <a:gd name="connsiteY28" fmla="*/ 3123565 h 3394075"/>
              <a:gd name="connsiteX29" fmla="*/ 2858771 w 3176905"/>
              <a:gd name="connsiteY29" fmla="*/ 3053080 h 3394075"/>
              <a:gd name="connsiteX30" fmla="*/ 2858771 w 3176905"/>
              <a:gd name="connsiteY30" fmla="*/ 2950210 h 3394075"/>
              <a:gd name="connsiteX31" fmla="*/ 2823846 w 3176905"/>
              <a:gd name="connsiteY31" fmla="*/ 2950210 h 3394075"/>
              <a:gd name="connsiteX32" fmla="*/ 2823846 w 3176905"/>
              <a:gd name="connsiteY32" fmla="*/ 3053715 h 3394075"/>
              <a:gd name="connsiteX33" fmla="*/ 2815590 w 3176905"/>
              <a:gd name="connsiteY33" fmla="*/ 3102610 h 3394075"/>
              <a:gd name="connsiteX34" fmla="*/ 2773680 w 3176905"/>
              <a:gd name="connsiteY34" fmla="*/ 3123565 h 3394075"/>
              <a:gd name="connsiteX35" fmla="*/ 2730500 w 3176905"/>
              <a:gd name="connsiteY35" fmla="*/ 3101975 h 3394075"/>
              <a:gd name="connsiteX36" fmla="*/ 2722246 w 3176905"/>
              <a:gd name="connsiteY36" fmla="*/ 3053080 h 3394075"/>
              <a:gd name="connsiteX37" fmla="*/ 2722246 w 3176905"/>
              <a:gd name="connsiteY37" fmla="*/ 2950210 h 3394075"/>
              <a:gd name="connsiteX38" fmla="*/ 2496821 w 3176905"/>
              <a:gd name="connsiteY38" fmla="*/ 2950210 h 3394075"/>
              <a:gd name="connsiteX39" fmla="*/ 2496821 w 3176905"/>
              <a:gd name="connsiteY39" fmla="*/ 3155950 h 3394075"/>
              <a:gd name="connsiteX40" fmla="*/ 2553971 w 3176905"/>
              <a:gd name="connsiteY40" fmla="*/ 3155950 h 3394075"/>
              <a:gd name="connsiteX41" fmla="*/ 2617471 w 3176905"/>
              <a:gd name="connsiteY41" fmla="*/ 3142615 h 3394075"/>
              <a:gd name="connsiteX42" fmla="*/ 2644775 w 3176905"/>
              <a:gd name="connsiteY42" fmla="*/ 3093720 h 3394075"/>
              <a:gd name="connsiteX43" fmla="*/ 2605405 w 3176905"/>
              <a:gd name="connsiteY43" fmla="*/ 3044825 h 3394075"/>
              <a:gd name="connsiteX44" fmla="*/ 2605405 w 3176905"/>
              <a:gd name="connsiteY44" fmla="*/ 3044190 h 3394075"/>
              <a:gd name="connsiteX45" fmla="*/ 2636521 w 3176905"/>
              <a:gd name="connsiteY45" fmla="*/ 3002280 h 3394075"/>
              <a:gd name="connsiteX46" fmla="*/ 2612390 w 3176905"/>
              <a:gd name="connsiteY46" fmla="*/ 2961005 h 3394075"/>
              <a:gd name="connsiteX47" fmla="*/ 2553971 w 3176905"/>
              <a:gd name="connsiteY47" fmla="*/ 2950210 h 3394075"/>
              <a:gd name="connsiteX48" fmla="*/ 2297430 w 3176905"/>
              <a:gd name="connsiteY48" fmla="*/ 2950210 h 3394075"/>
              <a:gd name="connsiteX49" fmla="*/ 2297430 w 3176905"/>
              <a:gd name="connsiteY49" fmla="*/ 3155315 h 3394075"/>
              <a:gd name="connsiteX50" fmla="*/ 2333625 w 3176905"/>
              <a:gd name="connsiteY50" fmla="*/ 3155315 h 3394075"/>
              <a:gd name="connsiteX51" fmla="*/ 2333625 w 3176905"/>
              <a:gd name="connsiteY51" fmla="*/ 3051175 h 3394075"/>
              <a:gd name="connsiteX52" fmla="*/ 2334261 w 3176905"/>
              <a:gd name="connsiteY52" fmla="*/ 3051175 h 3394075"/>
              <a:gd name="connsiteX53" fmla="*/ 2420621 w 3176905"/>
              <a:gd name="connsiteY53" fmla="*/ 3155950 h 3394075"/>
              <a:gd name="connsiteX54" fmla="*/ 2465705 w 3176905"/>
              <a:gd name="connsiteY54" fmla="*/ 3155950 h 3394075"/>
              <a:gd name="connsiteX55" fmla="*/ 2373630 w 3176905"/>
              <a:gd name="connsiteY55" fmla="*/ 3045460 h 3394075"/>
              <a:gd name="connsiteX56" fmla="*/ 2458721 w 3176905"/>
              <a:gd name="connsiteY56" fmla="*/ 2950210 h 3394075"/>
              <a:gd name="connsiteX57" fmla="*/ 2415540 w 3176905"/>
              <a:gd name="connsiteY57" fmla="*/ 2950210 h 3394075"/>
              <a:gd name="connsiteX58" fmla="*/ 2334261 w 3176905"/>
              <a:gd name="connsiteY58" fmla="*/ 3042285 h 3394075"/>
              <a:gd name="connsiteX59" fmla="*/ 2333625 w 3176905"/>
              <a:gd name="connsiteY59" fmla="*/ 3042285 h 3394075"/>
              <a:gd name="connsiteX60" fmla="*/ 2333625 w 3176905"/>
              <a:gd name="connsiteY60" fmla="*/ 2950210 h 3394075"/>
              <a:gd name="connsiteX61" fmla="*/ 2071371 w 3176905"/>
              <a:gd name="connsiteY61" fmla="*/ 2950210 h 3394075"/>
              <a:gd name="connsiteX62" fmla="*/ 2071371 w 3176905"/>
              <a:gd name="connsiteY62" fmla="*/ 3155950 h 3394075"/>
              <a:gd name="connsiteX63" fmla="*/ 2107565 w 3176905"/>
              <a:gd name="connsiteY63" fmla="*/ 3155950 h 3394075"/>
              <a:gd name="connsiteX64" fmla="*/ 2107565 w 3176905"/>
              <a:gd name="connsiteY64" fmla="*/ 3065145 h 3394075"/>
              <a:gd name="connsiteX65" fmla="*/ 2207896 w 3176905"/>
              <a:gd name="connsiteY65" fmla="*/ 3065145 h 3394075"/>
              <a:gd name="connsiteX66" fmla="*/ 2207896 w 3176905"/>
              <a:gd name="connsiteY66" fmla="*/ 3155950 h 3394075"/>
              <a:gd name="connsiteX67" fmla="*/ 2244090 w 3176905"/>
              <a:gd name="connsiteY67" fmla="*/ 3155950 h 3394075"/>
              <a:gd name="connsiteX68" fmla="*/ 2244090 w 3176905"/>
              <a:gd name="connsiteY68" fmla="*/ 2950210 h 3394075"/>
              <a:gd name="connsiteX69" fmla="*/ 2207896 w 3176905"/>
              <a:gd name="connsiteY69" fmla="*/ 2950210 h 3394075"/>
              <a:gd name="connsiteX70" fmla="*/ 2207896 w 3176905"/>
              <a:gd name="connsiteY70" fmla="*/ 3033395 h 3394075"/>
              <a:gd name="connsiteX71" fmla="*/ 2107565 w 3176905"/>
              <a:gd name="connsiteY71" fmla="*/ 3033395 h 3394075"/>
              <a:gd name="connsiteX72" fmla="*/ 2107565 w 3176905"/>
              <a:gd name="connsiteY72" fmla="*/ 2950210 h 3394075"/>
              <a:gd name="connsiteX73" fmla="*/ 1819275 w 3176905"/>
              <a:gd name="connsiteY73" fmla="*/ 2942965 h 3394075"/>
              <a:gd name="connsiteX74" fmla="*/ 1819275 w 3176905"/>
              <a:gd name="connsiteY74" fmla="*/ 2963545 h 3394075"/>
              <a:gd name="connsiteX75" fmla="*/ 1818640 w 3176905"/>
              <a:gd name="connsiteY75" fmla="*/ 2963304 h 3394075"/>
              <a:gd name="connsiteX76" fmla="*/ 1818640 w 3176905"/>
              <a:gd name="connsiteY76" fmla="*/ 2960370 h 3394075"/>
              <a:gd name="connsiteX77" fmla="*/ 1818640 w 3176905"/>
              <a:gd name="connsiteY77" fmla="*/ 2943225 h 3394075"/>
              <a:gd name="connsiteX78" fmla="*/ 1818640 w 3176905"/>
              <a:gd name="connsiteY78" fmla="*/ 2929674 h 3394075"/>
              <a:gd name="connsiteX79" fmla="*/ 1819275 w 3176905"/>
              <a:gd name="connsiteY79" fmla="*/ 2929890 h 3394075"/>
              <a:gd name="connsiteX80" fmla="*/ 1819275 w 3176905"/>
              <a:gd name="connsiteY80" fmla="*/ 2930293 h 3394075"/>
              <a:gd name="connsiteX81" fmla="*/ 1818640 w 3176905"/>
              <a:gd name="connsiteY81" fmla="*/ 2930525 h 3394075"/>
              <a:gd name="connsiteX82" fmla="*/ 1905636 w 3176905"/>
              <a:gd name="connsiteY82" fmla="*/ 2926715 h 3394075"/>
              <a:gd name="connsiteX83" fmla="*/ 1905636 w 3176905"/>
              <a:gd name="connsiteY83" fmla="*/ 3079115 h 3394075"/>
              <a:gd name="connsiteX84" fmla="*/ 1861821 w 3176905"/>
              <a:gd name="connsiteY84" fmla="*/ 3081020 h 3394075"/>
              <a:gd name="connsiteX85" fmla="*/ 1861821 w 3176905"/>
              <a:gd name="connsiteY85" fmla="*/ 2955925 h 3394075"/>
              <a:gd name="connsiteX86" fmla="*/ 1846580 w 3176905"/>
              <a:gd name="connsiteY86" fmla="*/ 2961005 h 3394075"/>
              <a:gd name="connsiteX87" fmla="*/ 1846580 w 3176905"/>
              <a:gd name="connsiteY87" fmla="*/ 3084195 h 3394075"/>
              <a:gd name="connsiteX88" fmla="*/ 1846580 w 3176905"/>
              <a:gd name="connsiteY88" fmla="*/ 3098800 h 3394075"/>
              <a:gd name="connsiteX89" fmla="*/ 1858646 w 3176905"/>
              <a:gd name="connsiteY89" fmla="*/ 3096260 h 3394075"/>
              <a:gd name="connsiteX90" fmla="*/ 1920875 w 3176905"/>
              <a:gd name="connsiteY90" fmla="*/ 3094990 h 3394075"/>
              <a:gd name="connsiteX91" fmla="*/ 1920875 w 3176905"/>
              <a:gd name="connsiteY91" fmla="*/ 3082925 h 3394075"/>
              <a:gd name="connsiteX92" fmla="*/ 1920875 w 3176905"/>
              <a:gd name="connsiteY92" fmla="*/ 2928620 h 3394075"/>
              <a:gd name="connsiteX93" fmla="*/ 1905636 w 3176905"/>
              <a:gd name="connsiteY93" fmla="*/ 2926715 h 3394075"/>
              <a:gd name="connsiteX94" fmla="*/ 1879759 w 3176905"/>
              <a:gd name="connsiteY94" fmla="*/ 2914729 h 3394075"/>
              <a:gd name="connsiteX95" fmla="*/ 1932305 w 3176905"/>
              <a:gd name="connsiteY95" fmla="*/ 2918460 h 3394075"/>
              <a:gd name="connsiteX96" fmla="*/ 1932305 w 3176905"/>
              <a:gd name="connsiteY96" fmla="*/ 3108960 h 3394075"/>
              <a:gd name="connsiteX97" fmla="*/ 1833880 w 3176905"/>
              <a:gd name="connsiteY97" fmla="*/ 3114675 h 3394075"/>
              <a:gd name="connsiteX98" fmla="*/ 1833880 w 3176905"/>
              <a:gd name="connsiteY98" fmla="*/ 2955290 h 3394075"/>
              <a:gd name="connsiteX99" fmla="*/ 1858011 w 3176905"/>
              <a:gd name="connsiteY99" fmla="*/ 2947035 h 3394075"/>
              <a:gd name="connsiteX100" fmla="*/ 1880871 w 3176905"/>
              <a:gd name="connsiteY100" fmla="*/ 2958465 h 3394075"/>
              <a:gd name="connsiteX101" fmla="*/ 1880871 w 3176905"/>
              <a:gd name="connsiteY101" fmla="*/ 2982595 h 3394075"/>
              <a:gd name="connsiteX102" fmla="*/ 1876425 w 3176905"/>
              <a:gd name="connsiteY102" fmla="*/ 2988945 h 3394075"/>
              <a:gd name="connsiteX103" fmla="*/ 1866265 w 3176905"/>
              <a:gd name="connsiteY103" fmla="*/ 2991485 h 3394075"/>
              <a:gd name="connsiteX104" fmla="*/ 1866265 w 3176905"/>
              <a:gd name="connsiteY104" fmla="*/ 3006725 h 3394075"/>
              <a:gd name="connsiteX105" fmla="*/ 1874521 w 3176905"/>
              <a:gd name="connsiteY105" fmla="*/ 3006090 h 3394075"/>
              <a:gd name="connsiteX106" fmla="*/ 1880871 w 3176905"/>
              <a:gd name="connsiteY106" fmla="*/ 3013075 h 3394075"/>
              <a:gd name="connsiteX107" fmla="*/ 1880871 w 3176905"/>
              <a:gd name="connsiteY107" fmla="*/ 3045460 h 3394075"/>
              <a:gd name="connsiteX108" fmla="*/ 1878330 w 3176905"/>
              <a:gd name="connsiteY108" fmla="*/ 3052445 h 3394075"/>
              <a:gd name="connsiteX109" fmla="*/ 1866265 w 3176905"/>
              <a:gd name="connsiteY109" fmla="*/ 3055620 h 3394075"/>
              <a:gd name="connsiteX110" fmla="*/ 1866265 w 3176905"/>
              <a:gd name="connsiteY110" fmla="*/ 3070225 h 3394075"/>
              <a:gd name="connsiteX111" fmla="*/ 1883411 w 3176905"/>
              <a:gd name="connsiteY111" fmla="*/ 3067050 h 3394075"/>
              <a:gd name="connsiteX112" fmla="*/ 1893571 w 3176905"/>
              <a:gd name="connsiteY112" fmla="*/ 3057525 h 3394075"/>
              <a:gd name="connsiteX113" fmla="*/ 1894840 w 3176905"/>
              <a:gd name="connsiteY113" fmla="*/ 3006090 h 3394075"/>
              <a:gd name="connsiteX114" fmla="*/ 1885950 w 3176905"/>
              <a:gd name="connsiteY114" fmla="*/ 2995295 h 3394075"/>
              <a:gd name="connsiteX115" fmla="*/ 1895475 w 3176905"/>
              <a:gd name="connsiteY115" fmla="*/ 2981325 h 3394075"/>
              <a:gd name="connsiteX116" fmla="*/ 1895475 w 3176905"/>
              <a:gd name="connsiteY116" fmla="*/ 2951480 h 3394075"/>
              <a:gd name="connsiteX117" fmla="*/ 1858011 w 3176905"/>
              <a:gd name="connsiteY117" fmla="*/ 2929890 h 3394075"/>
              <a:gd name="connsiteX118" fmla="*/ 1822202 w 3176905"/>
              <a:gd name="connsiteY118" fmla="*/ 2941766 h 3394075"/>
              <a:gd name="connsiteX119" fmla="*/ 1819275 w 3176905"/>
              <a:gd name="connsiteY119" fmla="*/ 2942965 h 3394075"/>
              <a:gd name="connsiteX120" fmla="*/ 1819275 w 3176905"/>
              <a:gd name="connsiteY120" fmla="*/ 2930293 h 3394075"/>
              <a:gd name="connsiteX121" fmla="*/ 1849438 w 3176905"/>
              <a:gd name="connsiteY121" fmla="*/ 2919263 h 3394075"/>
              <a:gd name="connsiteX122" fmla="*/ 1879759 w 3176905"/>
              <a:gd name="connsiteY122" fmla="*/ 2914729 h 3394075"/>
              <a:gd name="connsiteX123" fmla="*/ 1874004 w 3176905"/>
              <a:gd name="connsiteY123" fmla="*/ 2881570 h 3394075"/>
              <a:gd name="connsiteX124" fmla="*/ 1818640 w 3176905"/>
              <a:gd name="connsiteY124" fmla="*/ 2895600 h 3394075"/>
              <a:gd name="connsiteX125" fmla="*/ 1818640 w 3176905"/>
              <a:gd name="connsiteY125" fmla="*/ 2929674 h 3394075"/>
              <a:gd name="connsiteX126" fmla="*/ 1808341 w 3176905"/>
              <a:gd name="connsiteY126" fmla="*/ 2926179 h 3394075"/>
              <a:gd name="connsiteX127" fmla="*/ 1685290 w 3176905"/>
              <a:gd name="connsiteY127" fmla="*/ 2938145 h 3394075"/>
              <a:gd name="connsiteX128" fmla="*/ 1685290 w 3176905"/>
              <a:gd name="connsiteY128" fmla="*/ 2975610 h 3394075"/>
              <a:gd name="connsiteX129" fmla="*/ 1685290 w 3176905"/>
              <a:gd name="connsiteY129" fmla="*/ 3160395 h 3394075"/>
              <a:gd name="connsiteX130" fmla="*/ 1685290 w 3176905"/>
              <a:gd name="connsiteY130" fmla="*/ 3194050 h 3394075"/>
              <a:gd name="connsiteX131" fmla="*/ 1837690 w 3176905"/>
              <a:gd name="connsiteY131" fmla="*/ 3197225 h 3394075"/>
              <a:gd name="connsiteX132" fmla="*/ 2003425 w 3176905"/>
              <a:gd name="connsiteY132" fmla="*/ 3217545 h 3394075"/>
              <a:gd name="connsiteX133" fmla="*/ 2003425 w 3176905"/>
              <a:gd name="connsiteY133" fmla="*/ 3167380 h 3394075"/>
              <a:gd name="connsiteX134" fmla="*/ 1845946 w 3176905"/>
              <a:gd name="connsiteY134" fmla="*/ 3162935 h 3394075"/>
              <a:gd name="connsiteX135" fmla="*/ 1836133 w 3176905"/>
              <a:gd name="connsiteY135" fmla="*/ 3159730 h 3394075"/>
              <a:gd name="connsiteX136" fmla="*/ 1820244 w 3176905"/>
              <a:gd name="connsiteY136" fmla="*/ 3156028 h 3394075"/>
              <a:gd name="connsiteX137" fmla="*/ 1869182 w 3176905"/>
              <a:gd name="connsiteY137" fmla="*/ 3139014 h 3394075"/>
              <a:gd name="connsiteX138" fmla="*/ 1967230 w 3176905"/>
              <a:gd name="connsiteY138" fmla="*/ 3152140 h 3394075"/>
              <a:gd name="connsiteX139" fmla="*/ 1967230 w 3176905"/>
              <a:gd name="connsiteY139" fmla="*/ 3117215 h 3394075"/>
              <a:gd name="connsiteX140" fmla="*/ 1967230 w 3176905"/>
              <a:gd name="connsiteY140" fmla="*/ 2928620 h 3394075"/>
              <a:gd name="connsiteX141" fmla="*/ 1967230 w 3176905"/>
              <a:gd name="connsiteY141" fmla="*/ 2894965 h 3394075"/>
              <a:gd name="connsiteX142" fmla="*/ 1874004 w 3176905"/>
              <a:gd name="connsiteY142" fmla="*/ 2881570 h 3394075"/>
              <a:gd name="connsiteX143" fmla="*/ 3176905 w 3176905"/>
              <a:gd name="connsiteY143" fmla="*/ 0 h 3394075"/>
              <a:gd name="connsiteX144" fmla="*/ 3176905 w 3176905"/>
              <a:gd name="connsiteY144" fmla="*/ 3394075 h 3394075"/>
              <a:gd name="connsiteX145" fmla="*/ 1140461 w 3176905"/>
              <a:gd name="connsiteY145" fmla="*/ 3394075 h 3394075"/>
              <a:gd name="connsiteX146" fmla="*/ 0 w 3176905"/>
              <a:gd name="connsiteY146" fmla="*/ 2253615 h 3394075"/>
              <a:gd name="connsiteX147" fmla="*/ 251461 w 3176905"/>
              <a:gd name="connsiteY147" fmla="*/ 2002155 h 3394075"/>
              <a:gd name="connsiteX148" fmla="*/ 713105 w 3176905"/>
              <a:gd name="connsiteY148" fmla="*/ 2463800 h 33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176905" h="3394075">
                <a:moveTo>
                  <a:pt x="1818640" y="3155654"/>
                </a:moveTo>
                <a:lnTo>
                  <a:pt x="1820244" y="3156028"/>
                </a:lnTo>
                <a:lnTo>
                  <a:pt x="1818640" y="3156585"/>
                </a:lnTo>
                <a:close/>
                <a:moveTo>
                  <a:pt x="2532381" y="3063875"/>
                </a:moveTo>
                <a:lnTo>
                  <a:pt x="2565401" y="3063875"/>
                </a:lnTo>
                <a:cubicBezTo>
                  <a:pt x="2592706" y="3063875"/>
                  <a:pt x="2607946" y="3074035"/>
                  <a:pt x="2607946" y="3093720"/>
                </a:cubicBezTo>
                <a:cubicBezTo>
                  <a:pt x="2607946" y="3105785"/>
                  <a:pt x="2602231" y="3112770"/>
                  <a:pt x="2595881" y="3117215"/>
                </a:cubicBezTo>
                <a:cubicBezTo>
                  <a:pt x="2588261" y="3122295"/>
                  <a:pt x="2576831" y="3124835"/>
                  <a:pt x="2555241" y="3124835"/>
                </a:cubicBezTo>
                <a:lnTo>
                  <a:pt x="2532381" y="3124835"/>
                </a:lnTo>
                <a:close/>
                <a:moveTo>
                  <a:pt x="2532381" y="2981960"/>
                </a:moveTo>
                <a:lnTo>
                  <a:pt x="2551431" y="2981960"/>
                </a:lnTo>
                <a:cubicBezTo>
                  <a:pt x="2569211" y="2981960"/>
                  <a:pt x="2578736" y="2983230"/>
                  <a:pt x="2586991" y="2987675"/>
                </a:cubicBezTo>
                <a:cubicBezTo>
                  <a:pt x="2594611" y="2992120"/>
                  <a:pt x="2599691" y="2999105"/>
                  <a:pt x="2599691" y="3009900"/>
                </a:cubicBezTo>
                <a:cubicBezTo>
                  <a:pt x="2599691" y="3028950"/>
                  <a:pt x="2584451" y="3037840"/>
                  <a:pt x="2564766" y="3037840"/>
                </a:cubicBezTo>
                <a:lnTo>
                  <a:pt x="2532381" y="3037840"/>
                </a:lnTo>
                <a:close/>
                <a:moveTo>
                  <a:pt x="1758464" y="2952561"/>
                </a:moveTo>
                <a:cubicBezTo>
                  <a:pt x="1781860" y="2952025"/>
                  <a:pt x="1801088" y="2957086"/>
                  <a:pt x="1811308" y="2960519"/>
                </a:cubicBezTo>
                <a:lnTo>
                  <a:pt x="1818640" y="2963304"/>
                </a:lnTo>
                <a:lnTo>
                  <a:pt x="1818640" y="3131185"/>
                </a:lnTo>
                <a:lnTo>
                  <a:pt x="1818640" y="3155654"/>
                </a:lnTo>
                <a:lnTo>
                  <a:pt x="1809354" y="3153490"/>
                </a:lnTo>
                <a:cubicBezTo>
                  <a:pt x="1786731" y="3149441"/>
                  <a:pt x="1755457" y="3146743"/>
                  <a:pt x="1720850" y="3152140"/>
                </a:cubicBezTo>
                <a:lnTo>
                  <a:pt x="1720850" y="2958465"/>
                </a:lnTo>
                <a:cubicBezTo>
                  <a:pt x="1734026" y="2954496"/>
                  <a:pt x="1746766" y="2952829"/>
                  <a:pt x="1758464" y="2952561"/>
                </a:cubicBezTo>
                <a:close/>
                <a:moveTo>
                  <a:pt x="2686050" y="2950210"/>
                </a:moveTo>
                <a:lnTo>
                  <a:pt x="2686050" y="3054985"/>
                </a:lnTo>
                <a:cubicBezTo>
                  <a:pt x="2686050" y="3082925"/>
                  <a:pt x="2689225" y="3105785"/>
                  <a:pt x="2700655" y="3122930"/>
                </a:cubicBezTo>
                <a:cubicBezTo>
                  <a:pt x="2714625" y="3143250"/>
                  <a:pt x="2739390" y="3155950"/>
                  <a:pt x="2772411" y="3155950"/>
                </a:cubicBezTo>
                <a:cubicBezTo>
                  <a:pt x="2804161" y="3155950"/>
                  <a:pt x="2830196" y="3144520"/>
                  <a:pt x="2844165" y="3123565"/>
                </a:cubicBezTo>
                <a:cubicBezTo>
                  <a:pt x="2855596" y="3106420"/>
                  <a:pt x="2858771" y="3083560"/>
                  <a:pt x="2858771" y="3053080"/>
                </a:cubicBezTo>
                <a:lnTo>
                  <a:pt x="2858771" y="2950210"/>
                </a:lnTo>
                <a:lnTo>
                  <a:pt x="2823846" y="2950210"/>
                </a:lnTo>
                <a:lnTo>
                  <a:pt x="2823846" y="3053715"/>
                </a:lnTo>
                <a:cubicBezTo>
                  <a:pt x="2823846" y="3075940"/>
                  <a:pt x="2821940" y="3091815"/>
                  <a:pt x="2815590" y="3102610"/>
                </a:cubicBezTo>
                <a:cubicBezTo>
                  <a:pt x="2808605" y="3115310"/>
                  <a:pt x="2795271" y="3123565"/>
                  <a:pt x="2773680" y="3123565"/>
                </a:cubicBezTo>
                <a:cubicBezTo>
                  <a:pt x="2750186" y="3123565"/>
                  <a:pt x="2737486" y="3114040"/>
                  <a:pt x="2730500" y="3101975"/>
                </a:cubicBezTo>
                <a:cubicBezTo>
                  <a:pt x="2724150" y="3091180"/>
                  <a:pt x="2722246" y="3077210"/>
                  <a:pt x="2722246" y="3053080"/>
                </a:cubicBezTo>
                <a:lnTo>
                  <a:pt x="2722246" y="2950210"/>
                </a:lnTo>
                <a:close/>
                <a:moveTo>
                  <a:pt x="2496821" y="2950210"/>
                </a:moveTo>
                <a:lnTo>
                  <a:pt x="2496821" y="3155950"/>
                </a:lnTo>
                <a:lnTo>
                  <a:pt x="2553971" y="3155950"/>
                </a:lnTo>
                <a:cubicBezTo>
                  <a:pt x="2583180" y="3155950"/>
                  <a:pt x="2602865" y="3151505"/>
                  <a:pt x="2617471" y="3142615"/>
                </a:cubicBezTo>
                <a:cubicBezTo>
                  <a:pt x="2636521" y="3131185"/>
                  <a:pt x="2644140" y="3114040"/>
                  <a:pt x="2644775" y="3093720"/>
                </a:cubicBezTo>
                <a:cubicBezTo>
                  <a:pt x="2644775" y="3068320"/>
                  <a:pt x="2630805" y="3051175"/>
                  <a:pt x="2605405" y="3044825"/>
                </a:cubicBezTo>
                <a:lnTo>
                  <a:pt x="2605405" y="3044190"/>
                </a:lnTo>
                <a:cubicBezTo>
                  <a:pt x="2623186" y="3037840"/>
                  <a:pt x="2636521" y="3024505"/>
                  <a:pt x="2636521" y="3002280"/>
                </a:cubicBezTo>
                <a:cubicBezTo>
                  <a:pt x="2636521" y="2983865"/>
                  <a:pt x="2627630" y="2969895"/>
                  <a:pt x="2612390" y="2961005"/>
                </a:cubicBezTo>
                <a:cubicBezTo>
                  <a:pt x="2598421" y="2952750"/>
                  <a:pt x="2581275" y="2950210"/>
                  <a:pt x="2553971" y="2950210"/>
                </a:cubicBezTo>
                <a:close/>
                <a:moveTo>
                  <a:pt x="2297430" y="2950210"/>
                </a:moveTo>
                <a:lnTo>
                  <a:pt x="2297430" y="3155315"/>
                </a:lnTo>
                <a:lnTo>
                  <a:pt x="2333625" y="3155315"/>
                </a:lnTo>
                <a:lnTo>
                  <a:pt x="2333625" y="3051175"/>
                </a:lnTo>
                <a:lnTo>
                  <a:pt x="2334261" y="3051175"/>
                </a:lnTo>
                <a:lnTo>
                  <a:pt x="2420621" y="3155950"/>
                </a:lnTo>
                <a:lnTo>
                  <a:pt x="2465705" y="3155950"/>
                </a:lnTo>
                <a:lnTo>
                  <a:pt x="2373630" y="3045460"/>
                </a:lnTo>
                <a:lnTo>
                  <a:pt x="2458721" y="2950210"/>
                </a:lnTo>
                <a:lnTo>
                  <a:pt x="2415540" y="2950210"/>
                </a:lnTo>
                <a:lnTo>
                  <a:pt x="2334261" y="3042285"/>
                </a:lnTo>
                <a:lnTo>
                  <a:pt x="2333625" y="3042285"/>
                </a:lnTo>
                <a:lnTo>
                  <a:pt x="2333625" y="2950210"/>
                </a:lnTo>
                <a:close/>
                <a:moveTo>
                  <a:pt x="2071371" y="2950210"/>
                </a:moveTo>
                <a:lnTo>
                  <a:pt x="2071371" y="3155950"/>
                </a:lnTo>
                <a:lnTo>
                  <a:pt x="2107565" y="3155950"/>
                </a:lnTo>
                <a:lnTo>
                  <a:pt x="2107565" y="3065145"/>
                </a:lnTo>
                <a:lnTo>
                  <a:pt x="2207896" y="3065145"/>
                </a:lnTo>
                <a:lnTo>
                  <a:pt x="2207896" y="3155950"/>
                </a:lnTo>
                <a:lnTo>
                  <a:pt x="2244090" y="3155950"/>
                </a:lnTo>
                <a:lnTo>
                  <a:pt x="2244090" y="2950210"/>
                </a:lnTo>
                <a:lnTo>
                  <a:pt x="2207896" y="2950210"/>
                </a:lnTo>
                <a:lnTo>
                  <a:pt x="2207896" y="3033395"/>
                </a:lnTo>
                <a:lnTo>
                  <a:pt x="2107565" y="3033395"/>
                </a:lnTo>
                <a:lnTo>
                  <a:pt x="2107565" y="2950210"/>
                </a:lnTo>
                <a:close/>
                <a:moveTo>
                  <a:pt x="1819275" y="2942965"/>
                </a:moveTo>
                <a:lnTo>
                  <a:pt x="1819275" y="2963545"/>
                </a:lnTo>
                <a:lnTo>
                  <a:pt x="1818640" y="2963304"/>
                </a:lnTo>
                <a:lnTo>
                  <a:pt x="1818640" y="2960370"/>
                </a:lnTo>
                <a:lnTo>
                  <a:pt x="1818640" y="2943225"/>
                </a:lnTo>
                <a:close/>
                <a:moveTo>
                  <a:pt x="1818640" y="2929674"/>
                </a:moveTo>
                <a:lnTo>
                  <a:pt x="1819275" y="2929890"/>
                </a:lnTo>
                <a:lnTo>
                  <a:pt x="1819275" y="2930293"/>
                </a:lnTo>
                <a:lnTo>
                  <a:pt x="1818640" y="2930525"/>
                </a:lnTo>
                <a:close/>
                <a:moveTo>
                  <a:pt x="1905636" y="2926715"/>
                </a:moveTo>
                <a:lnTo>
                  <a:pt x="1905636" y="3079115"/>
                </a:lnTo>
                <a:cubicBezTo>
                  <a:pt x="1886586" y="3078480"/>
                  <a:pt x="1871346" y="3079750"/>
                  <a:pt x="1861821" y="3081020"/>
                </a:cubicBezTo>
                <a:lnTo>
                  <a:pt x="1861821" y="2955925"/>
                </a:lnTo>
                <a:cubicBezTo>
                  <a:pt x="1861821" y="2955925"/>
                  <a:pt x="1853565" y="2957195"/>
                  <a:pt x="1846580" y="2961005"/>
                </a:cubicBezTo>
                <a:lnTo>
                  <a:pt x="1846580" y="3084195"/>
                </a:lnTo>
                <a:lnTo>
                  <a:pt x="1846580" y="3098800"/>
                </a:lnTo>
                <a:cubicBezTo>
                  <a:pt x="1846580" y="3098800"/>
                  <a:pt x="1851025" y="3097530"/>
                  <a:pt x="1858646" y="3096260"/>
                </a:cubicBezTo>
                <a:cubicBezTo>
                  <a:pt x="1871346" y="3093720"/>
                  <a:pt x="1894840" y="3091815"/>
                  <a:pt x="1920875" y="3094990"/>
                </a:cubicBezTo>
                <a:lnTo>
                  <a:pt x="1920875" y="3082925"/>
                </a:lnTo>
                <a:lnTo>
                  <a:pt x="1920875" y="2928620"/>
                </a:lnTo>
                <a:cubicBezTo>
                  <a:pt x="1920875" y="2928620"/>
                  <a:pt x="1912621" y="2926080"/>
                  <a:pt x="1905636" y="2926715"/>
                </a:cubicBezTo>
                <a:close/>
                <a:moveTo>
                  <a:pt x="1879759" y="2914729"/>
                </a:moveTo>
                <a:cubicBezTo>
                  <a:pt x="1899444" y="2913538"/>
                  <a:pt x="1917701" y="2915602"/>
                  <a:pt x="1932305" y="2918460"/>
                </a:cubicBezTo>
                <a:lnTo>
                  <a:pt x="1932305" y="3108960"/>
                </a:lnTo>
                <a:cubicBezTo>
                  <a:pt x="1906905" y="3104515"/>
                  <a:pt x="1870075" y="3102610"/>
                  <a:pt x="1833880" y="3114675"/>
                </a:cubicBezTo>
                <a:lnTo>
                  <a:pt x="1833880" y="2955290"/>
                </a:lnTo>
                <a:cubicBezTo>
                  <a:pt x="1840865" y="2952750"/>
                  <a:pt x="1849121" y="2949575"/>
                  <a:pt x="1858011" y="2947035"/>
                </a:cubicBezTo>
                <a:cubicBezTo>
                  <a:pt x="1863090" y="2945130"/>
                  <a:pt x="1880871" y="2940685"/>
                  <a:pt x="1880871" y="2958465"/>
                </a:cubicBezTo>
                <a:cubicBezTo>
                  <a:pt x="1880871" y="2966720"/>
                  <a:pt x="1880871" y="2971165"/>
                  <a:pt x="1880871" y="2982595"/>
                </a:cubicBezTo>
                <a:cubicBezTo>
                  <a:pt x="1880236" y="2985135"/>
                  <a:pt x="1879600" y="2987675"/>
                  <a:pt x="1876425" y="2988945"/>
                </a:cubicBezTo>
                <a:cubicBezTo>
                  <a:pt x="1873886" y="2990215"/>
                  <a:pt x="1866265" y="2991485"/>
                  <a:pt x="1866265" y="2991485"/>
                </a:cubicBezTo>
                <a:lnTo>
                  <a:pt x="1866265" y="3006725"/>
                </a:lnTo>
                <a:cubicBezTo>
                  <a:pt x="1866265" y="3006725"/>
                  <a:pt x="1866900" y="3006725"/>
                  <a:pt x="1874521" y="3006090"/>
                </a:cubicBezTo>
                <a:cubicBezTo>
                  <a:pt x="1879600" y="3005455"/>
                  <a:pt x="1880871" y="3007995"/>
                  <a:pt x="1880871" y="3013075"/>
                </a:cubicBezTo>
                <a:cubicBezTo>
                  <a:pt x="1880871" y="3023870"/>
                  <a:pt x="1880871" y="3045460"/>
                  <a:pt x="1880871" y="3045460"/>
                </a:cubicBezTo>
                <a:cubicBezTo>
                  <a:pt x="1880871" y="3045460"/>
                  <a:pt x="1880871" y="3049270"/>
                  <a:pt x="1878330" y="3052445"/>
                </a:cubicBezTo>
                <a:cubicBezTo>
                  <a:pt x="1875790" y="3054985"/>
                  <a:pt x="1866265" y="3055620"/>
                  <a:pt x="1866265" y="3055620"/>
                </a:cubicBezTo>
                <a:lnTo>
                  <a:pt x="1866265" y="3070225"/>
                </a:lnTo>
                <a:cubicBezTo>
                  <a:pt x="1866265" y="3070225"/>
                  <a:pt x="1877696" y="3068955"/>
                  <a:pt x="1883411" y="3067050"/>
                </a:cubicBezTo>
                <a:cubicBezTo>
                  <a:pt x="1884680" y="3066415"/>
                  <a:pt x="1891665" y="3063240"/>
                  <a:pt x="1893571" y="3057525"/>
                </a:cubicBezTo>
                <a:cubicBezTo>
                  <a:pt x="1896111" y="3049905"/>
                  <a:pt x="1896111" y="3020060"/>
                  <a:pt x="1894840" y="3006090"/>
                </a:cubicBezTo>
                <a:cubicBezTo>
                  <a:pt x="1894205" y="2997200"/>
                  <a:pt x="1885950" y="2995295"/>
                  <a:pt x="1885950" y="2995295"/>
                </a:cubicBezTo>
                <a:cubicBezTo>
                  <a:pt x="1885950" y="2995295"/>
                  <a:pt x="1895475" y="2990850"/>
                  <a:pt x="1895475" y="2981325"/>
                </a:cubicBezTo>
                <a:lnTo>
                  <a:pt x="1895475" y="2951480"/>
                </a:lnTo>
                <a:cubicBezTo>
                  <a:pt x="1895475" y="2931160"/>
                  <a:pt x="1876425" y="2924810"/>
                  <a:pt x="1858011" y="2929890"/>
                </a:cubicBezTo>
                <a:cubicBezTo>
                  <a:pt x="1844200" y="2933224"/>
                  <a:pt x="1828959" y="2939058"/>
                  <a:pt x="1822202" y="2941766"/>
                </a:cubicBezTo>
                <a:lnTo>
                  <a:pt x="1819275" y="2942965"/>
                </a:lnTo>
                <a:lnTo>
                  <a:pt x="1819275" y="2930293"/>
                </a:lnTo>
                <a:lnTo>
                  <a:pt x="1849438" y="2919263"/>
                </a:lnTo>
                <a:cubicBezTo>
                  <a:pt x="1859717" y="2916733"/>
                  <a:pt x="1869917" y="2915324"/>
                  <a:pt x="1879759" y="2914729"/>
                </a:cubicBezTo>
                <a:close/>
                <a:moveTo>
                  <a:pt x="1874004" y="2881570"/>
                </a:moveTo>
                <a:cubicBezTo>
                  <a:pt x="1856502" y="2883178"/>
                  <a:pt x="1837690" y="2887345"/>
                  <a:pt x="1818640" y="2895600"/>
                </a:cubicBezTo>
                <a:lnTo>
                  <a:pt x="1818640" y="2929674"/>
                </a:lnTo>
                <a:lnTo>
                  <a:pt x="1808341" y="2926179"/>
                </a:lnTo>
                <a:cubicBezTo>
                  <a:pt x="1787327" y="2920166"/>
                  <a:pt x="1738631" y="2911475"/>
                  <a:pt x="1685290" y="2938145"/>
                </a:cubicBezTo>
                <a:lnTo>
                  <a:pt x="1685290" y="2975610"/>
                </a:lnTo>
                <a:lnTo>
                  <a:pt x="1685290" y="3160395"/>
                </a:lnTo>
                <a:lnTo>
                  <a:pt x="1685290" y="3194050"/>
                </a:lnTo>
                <a:cubicBezTo>
                  <a:pt x="1762761" y="3166745"/>
                  <a:pt x="1837690" y="3197225"/>
                  <a:pt x="1837690" y="3197225"/>
                </a:cubicBezTo>
                <a:cubicBezTo>
                  <a:pt x="1945005" y="3239135"/>
                  <a:pt x="2003425" y="3217545"/>
                  <a:pt x="2003425" y="3217545"/>
                </a:cubicBezTo>
                <a:lnTo>
                  <a:pt x="2003425" y="3167380"/>
                </a:lnTo>
                <a:cubicBezTo>
                  <a:pt x="2003425" y="3167380"/>
                  <a:pt x="1954530" y="3197860"/>
                  <a:pt x="1845946" y="3162935"/>
                </a:cubicBezTo>
                <a:cubicBezTo>
                  <a:pt x="1845946" y="3162935"/>
                  <a:pt x="1842453" y="3161586"/>
                  <a:pt x="1836133" y="3159730"/>
                </a:cubicBezTo>
                <a:lnTo>
                  <a:pt x="1820244" y="3156028"/>
                </a:lnTo>
                <a:lnTo>
                  <a:pt x="1869182" y="3139014"/>
                </a:lnTo>
                <a:cubicBezTo>
                  <a:pt x="1920082" y="3132138"/>
                  <a:pt x="1967230" y="3152140"/>
                  <a:pt x="1967230" y="3152140"/>
                </a:cubicBezTo>
                <a:lnTo>
                  <a:pt x="1967230" y="3117215"/>
                </a:lnTo>
                <a:lnTo>
                  <a:pt x="1967230" y="2928620"/>
                </a:lnTo>
                <a:lnTo>
                  <a:pt x="1967230" y="2894965"/>
                </a:lnTo>
                <a:cubicBezTo>
                  <a:pt x="1967230" y="2894965"/>
                  <a:pt x="1926511" y="2876748"/>
                  <a:pt x="1874004" y="2881570"/>
                </a:cubicBezTo>
                <a:close/>
                <a:moveTo>
                  <a:pt x="3176905" y="0"/>
                </a:moveTo>
                <a:lnTo>
                  <a:pt x="3176905" y="3394075"/>
                </a:lnTo>
                <a:lnTo>
                  <a:pt x="1140461" y="3394075"/>
                </a:lnTo>
                <a:lnTo>
                  <a:pt x="0" y="2253615"/>
                </a:lnTo>
                <a:lnTo>
                  <a:pt x="251461" y="2002155"/>
                </a:lnTo>
                <a:lnTo>
                  <a:pt x="713105" y="2463800"/>
                </a:lnTo>
                <a:close/>
              </a:path>
            </a:pathLst>
          </a:custGeom>
          <a:solidFill>
            <a:srgbClr val="477C8E"/>
          </a:solidFill>
        </p:spPr>
        <p:txBody>
          <a:bodyPr wrap="square" anchor="ctr">
            <a:no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9" name="Slide Number Placeholder 5">
            <a:extLst>
              <a:ext uri="{FF2B5EF4-FFF2-40B4-BE49-F238E27FC236}">
                <a16:creationId xmlns:a16="http://schemas.microsoft.com/office/drawing/2014/main" id="{E87B9311-D73D-7740-B4EE-733D5C0F02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09570" y="23478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516B4711-541B-144F-85EB-EC22D1357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4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81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3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0CC5-6F67-F240-B3DB-0910A257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29" y="1714499"/>
            <a:ext cx="6096916" cy="3429000"/>
          </a:xfrm>
        </p:spPr>
        <p:txBody>
          <a:bodyPr/>
          <a:lstStyle/>
          <a:p>
            <a:r>
              <a:rPr lang="en-US" sz="4400" dirty="0"/>
              <a:t>HKPFS Awardees Reception 2025/26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CA35FD-1B23-B124-689C-098163EAB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856" y="5638330"/>
            <a:ext cx="2462628" cy="9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1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29D00-3362-884B-ADDC-F4E7E2F8D2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F52E972-6BE6-E69B-9D07-2482C8F58444}"/>
              </a:ext>
            </a:extLst>
          </p:cNvPr>
          <p:cNvSpPr txBox="1">
            <a:spLocks/>
          </p:cNvSpPr>
          <p:nvPr/>
        </p:nvSpPr>
        <p:spPr>
          <a:xfrm>
            <a:off x="749938" y="3483589"/>
            <a:ext cx="8536281" cy="239296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rgbClr val="477C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/>
              <a:t>Leave </a:t>
            </a:r>
            <a:br>
              <a:rPr lang="en-US" sz="6000" dirty="0"/>
            </a:br>
            <a:r>
              <a:rPr lang="en-US" sz="6000" dirty="0"/>
              <a:t>    Application</a:t>
            </a:r>
          </a:p>
        </p:txBody>
      </p:sp>
    </p:spTree>
    <p:extLst>
      <p:ext uri="{BB962C8B-B14F-4D97-AF65-F5344CB8AC3E}">
        <p14:creationId xmlns:p14="http://schemas.microsoft.com/office/powerpoint/2010/main" val="342266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D71149-D0CF-C148-8F0F-2AF6BC7F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94" y="371822"/>
            <a:ext cx="11729858" cy="746021"/>
          </a:xfrm>
        </p:spPr>
        <p:txBody>
          <a:bodyPr/>
          <a:lstStyle/>
          <a:p>
            <a:r>
              <a:rPr lang="en-US" sz="5400" dirty="0"/>
              <a:t>Leave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31C14-53BD-F74E-B152-E703199DBD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D90FCD3F-663D-F84A-BB1E-BF257A74F2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031" y="5120822"/>
            <a:ext cx="1076844" cy="744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2D540-85BA-692D-EBD7-FF069EF7F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953" y="1894504"/>
            <a:ext cx="9878117" cy="30267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E139DA-D9A6-85D8-F226-E0C9C2486C53}"/>
              </a:ext>
            </a:extLst>
          </p:cNvPr>
          <p:cNvSpPr/>
          <p:nvPr/>
        </p:nvSpPr>
        <p:spPr>
          <a:xfrm>
            <a:off x="1178715" y="3084341"/>
            <a:ext cx="9542352" cy="1665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B17F8-0B24-CE54-FBEE-C375388DDB91}"/>
              </a:ext>
            </a:extLst>
          </p:cNvPr>
          <p:cNvSpPr txBox="1"/>
          <p:nvPr/>
        </p:nvSpPr>
        <p:spPr>
          <a:xfrm>
            <a:off x="598675" y="1371284"/>
            <a:ext cx="1083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477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RGC’s Terms and Conditions for HKPFS awardees.</a:t>
            </a:r>
          </a:p>
        </p:txBody>
      </p:sp>
    </p:spTree>
    <p:extLst>
      <p:ext uri="{BB962C8B-B14F-4D97-AF65-F5344CB8AC3E}">
        <p14:creationId xmlns:p14="http://schemas.microsoft.com/office/powerpoint/2010/main" val="291377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41AB5-42FC-C3A2-7275-5ACB73856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91228-4FEC-D1F2-2B21-D78D23C75F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A84455C-954D-533B-A4BD-A9D1C535D7FE}"/>
              </a:ext>
            </a:extLst>
          </p:cNvPr>
          <p:cNvSpPr txBox="1">
            <a:spLocks/>
          </p:cNvSpPr>
          <p:nvPr/>
        </p:nvSpPr>
        <p:spPr>
          <a:xfrm>
            <a:off x="831567" y="3277298"/>
            <a:ext cx="8536281" cy="239296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rgbClr val="477C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/>
              <a:t>RGC</a:t>
            </a:r>
          </a:p>
          <a:p>
            <a:r>
              <a:rPr lang="en-US" sz="6000" dirty="0"/>
              <a:t>	Approval</a:t>
            </a:r>
          </a:p>
        </p:txBody>
      </p:sp>
    </p:spTree>
    <p:extLst>
      <p:ext uri="{BB962C8B-B14F-4D97-AF65-F5344CB8AC3E}">
        <p14:creationId xmlns:p14="http://schemas.microsoft.com/office/powerpoint/2010/main" val="176938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5E76DB-4B03-74B7-2032-3BD9F837FF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0016" y="1417798"/>
            <a:ext cx="10771969" cy="4421685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Leave exceeding 90 consecutive days or totalling 183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Part-time employment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Suspension of studies or changes to fellowship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Changes to study status or programme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Any substantial changes (consult Graduate School if unsure)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FBAC7F-DF95-5C40-5CB4-96168DF0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42" y="417347"/>
            <a:ext cx="11729858" cy="746021"/>
          </a:xfrm>
        </p:spPr>
        <p:txBody>
          <a:bodyPr/>
          <a:lstStyle/>
          <a:p>
            <a:r>
              <a:rPr lang="en-US" sz="5400" dirty="0"/>
              <a:t>RGC Approval Required For: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DA997-F710-9CCC-1934-54BB18613F0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8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B9139C-65ED-C64D-C9DD-518E5E7A87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960" y="1414292"/>
            <a:ext cx="10529283" cy="4633423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How: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Obtain endorsement from Principal Supervisor, Department Head, and Faculty Dean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Submit request with supporting documents to Graduate School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GS will forward to RGC for approval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Do not commence activity until RGC approval is received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F6881-6AB8-440A-EA32-2AAD303486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D4D3509-FDE6-C4F0-E723-9B9E9000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417347"/>
            <a:ext cx="12043230" cy="746021"/>
          </a:xfrm>
        </p:spPr>
        <p:txBody>
          <a:bodyPr/>
          <a:lstStyle/>
          <a:p>
            <a:r>
              <a:rPr lang="en-US" sz="5400" dirty="0"/>
              <a:t>Approval Process</a:t>
            </a:r>
          </a:p>
        </p:txBody>
      </p:sp>
    </p:spTree>
    <p:extLst>
      <p:ext uri="{BB962C8B-B14F-4D97-AF65-F5344CB8AC3E}">
        <p14:creationId xmlns:p14="http://schemas.microsoft.com/office/powerpoint/2010/main" val="48018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D7F79-A7E6-83C4-2618-F5E6EC5B6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B04117-9827-8713-58EE-76EAD2A219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0524" y="1510932"/>
            <a:ext cx="9683705" cy="4421685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When: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 requests should reach the RGC for consideration at least </a:t>
            </a:r>
            <a:r>
              <a:rPr lang="en-US" sz="2800" dirty="0">
                <a:highlight>
                  <a:srgbClr val="FFFF00"/>
                </a:highlight>
              </a:rPr>
              <a:t>one month</a:t>
            </a:r>
            <a:r>
              <a:rPr lang="en-US" sz="2800" dirty="0"/>
              <a:t> before the start of the event.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80DFC6-01A9-ED19-305A-884ED374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42" y="417347"/>
            <a:ext cx="11729858" cy="746021"/>
          </a:xfrm>
        </p:spPr>
        <p:txBody>
          <a:bodyPr/>
          <a:lstStyle/>
          <a:p>
            <a:r>
              <a:rPr lang="en-US" sz="5400" dirty="0"/>
              <a:t>Approval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6A3B9-7B81-744C-7DA8-4930FF91534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5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BA332-5E2A-8E86-ED63-4F562B159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700D7-641A-BAAD-74A0-0B9340C0DD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91D0CFD-0F84-CFBA-18BB-92F539C265ED}"/>
              </a:ext>
            </a:extLst>
          </p:cNvPr>
          <p:cNvSpPr txBox="1">
            <a:spLocks/>
          </p:cNvSpPr>
          <p:nvPr/>
        </p:nvSpPr>
        <p:spPr>
          <a:xfrm>
            <a:off x="478814" y="3277298"/>
            <a:ext cx="8536281" cy="239296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rgbClr val="477C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/>
              <a:t>Featured </a:t>
            </a:r>
          </a:p>
          <a:p>
            <a:r>
              <a:rPr lang="en-US" sz="6000" dirty="0"/>
              <a:t> HKPFS Graduates </a:t>
            </a:r>
          </a:p>
        </p:txBody>
      </p:sp>
    </p:spTree>
    <p:extLst>
      <p:ext uri="{BB962C8B-B14F-4D97-AF65-F5344CB8AC3E}">
        <p14:creationId xmlns:p14="http://schemas.microsoft.com/office/powerpoint/2010/main" val="187125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3E63D-F686-CF75-30AF-C4FB936ED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CCB38121-F3B5-7787-7E63-32B155176B1D}"/>
              </a:ext>
            </a:extLst>
          </p:cNvPr>
          <p:cNvGrpSpPr/>
          <p:nvPr/>
        </p:nvGrpSpPr>
        <p:grpSpPr>
          <a:xfrm>
            <a:off x="53692" y="274283"/>
            <a:ext cx="2412000" cy="2574133"/>
            <a:chOff x="482381" y="279492"/>
            <a:chExt cx="2412000" cy="2574133"/>
          </a:xfrm>
        </p:grpSpPr>
        <p:pic>
          <p:nvPicPr>
            <p:cNvPr id="16" name="Picture 15" descr="`">
              <a:extLst>
                <a:ext uri="{FF2B5EF4-FFF2-40B4-BE49-F238E27FC236}">
                  <a16:creationId xmlns:a16="http://schemas.microsoft.com/office/drawing/2014/main" id="{7C2847B8-8A35-8474-9B20-360326E78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6141" y="588426"/>
              <a:ext cx="1295999" cy="162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BE6582-6860-1C78-56FB-75E1605AC128}"/>
                </a:ext>
              </a:extLst>
            </p:cNvPr>
            <p:cNvSpPr txBox="1"/>
            <p:nvPr/>
          </p:nvSpPr>
          <p:spPr>
            <a:xfrm>
              <a:off x="482381" y="2207294"/>
              <a:ext cx="24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CAO Ruepert </a:t>
              </a:r>
              <a:r>
                <a:rPr lang="en-GB" sz="1200" b="1" i="0" u="none" strike="noStrike" kern="1200" dirty="0" err="1">
                  <a:effectLst/>
                  <a:latin typeface="Arial" panose="020B0604020202020204" pitchFamily="34" charset="0"/>
                </a:rPr>
                <a:t>Jiel</a:t>
              </a: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 Dionisio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  <a:p>
              <a:pPr marL="180975" indent="-180975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Associate Professor, </a:t>
              </a:r>
              <a:b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</a:b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De La Salle University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88B253-DF2E-6E37-1604-A5BB8DF0E267}"/>
                </a:ext>
              </a:extLst>
            </p:cNvPr>
            <p:cNvSpPr txBox="1"/>
            <p:nvPr/>
          </p:nvSpPr>
          <p:spPr>
            <a:xfrm>
              <a:off x="714140" y="279492"/>
              <a:ext cx="18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</a:rPr>
                <a:t>Communication</a:t>
              </a:r>
              <a:endParaRPr lang="en-GB" sz="1200" b="1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3D6BC86-AA3E-549C-A325-717DADE63280}"/>
              </a:ext>
            </a:extLst>
          </p:cNvPr>
          <p:cNvGrpSpPr/>
          <p:nvPr/>
        </p:nvGrpSpPr>
        <p:grpSpPr>
          <a:xfrm>
            <a:off x="2283146" y="274283"/>
            <a:ext cx="2809547" cy="2760629"/>
            <a:chOff x="3258075" y="277662"/>
            <a:chExt cx="2809547" cy="2760629"/>
          </a:xfrm>
        </p:grpSpPr>
        <p:pic>
          <p:nvPicPr>
            <p:cNvPr id="14" name="Picture 13" descr="`">
              <a:extLst>
                <a:ext uri="{FF2B5EF4-FFF2-40B4-BE49-F238E27FC236}">
                  <a16:creationId xmlns:a16="http://schemas.microsoft.com/office/drawing/2014/main" id="{D3026DD9-F1D7-12C4-E095-38F1B8ED6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9989" y="588426"/>
              <a:ext cx="1296000" cy="162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8DE754-07F2-3ED2-0E06-60C024E07D87}"/>
                </a:ext>
              </a:extLst>
            </p:cNvPr>
            <p:cNvSpPr txBox="1"/>
            <p:nvPr/>
          </p:nvSpPr>
          <p:spPr>
            <a:xfrm>
              <a:off x="3328462" y="2207294"/>
              <a:ext cx="2739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DEHIWALA LIYANAGE </a:t>
              </a:r>
              <a:r>
                <a:rPr lang="en-GB" sz="1200" b="1" i="0" u="none" strike="noStrike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Ishanka</a:t>
              </a:r>
              <a:r>
                <a:rPr lang="en-GB" sz="1200" b="1" i="0" u="none" strike="noStrike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Harshani Kusum Peiris 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  <a:p>
              <a:pPr marL="180975" marR="0" indent="-180975" algn="l" rtl="0" eaLnBrk="1" fontAlgn="auto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Senior Lecturer, the University of Kelaniya at Sri Lanka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20E41A-E5A8-4B8C-269D-4717244FB25A}"/>
                </a:ext>
              </a:extLst>
            </p:cNvPr>
            <p:cNvSpPr txBox="1"/>
            <p:nvPr/>
          </p:nvSpPr>
          <p:spPr>
            <a:xfrm>
              <a:off x="3258075" y="277662"/>
              <a:ext cx="2739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Sports and Health Sciences</a:t>
              </a:r>
              <a:endParaRPr lang="en-GB" sz="1200" b="1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87E546D-3560-94F8-6316-BAB05B72DAAE}"/>
              </a:ext>
            </a:extLst>
          </p:cNvPr>
          <p:cNvGrpSpPr/>
          <p:nvPr/>
        </p:nvGrpSpPr>
        <p:grpSpPr>
          <a:xfrm>
            <a:off x="5061967" y="274283"/>
            <a:ext cx="2635855" cy="2758799"/>
            <a:chOff x="6418006" y="279492"/>
            <a:chExt cx="2635855" cy="2758799"/>
          </a:xfrm>
        </p:grpSpPr>
        <p:pic>
          <p:nvPicPr>
            <p:cNvPr id="36" name="Picture 35" descr="`">
              <a:extLst>
                <a:ext uri="{FF2B5EF4-FFF2-40B4-BE49-F238E27FC236}">
                  <a16:creationId xmlns:a16="http://schemas.microsoft.com/office/drawing/2014/main" id="{FE7ADE37-01CC-9089-F74D-47916FE5E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87933" y="588426"/>
              <a:ext cx="1296000" cy="1620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E24913-99AC-0A94-B1AC-D28306C2666A}"/>
                </a:ext>
              </a:extLst>
            </p:cNvPr>
            <p:cNvSpPr txBox="1"/>
            <p:nvPr/>
          </p:nvSpPr>
          <p:spPr>
            <a:xfrm>
              <a:off x="6418006" y="2207294"/>
              <a:ext cx="26358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HAO Mingwei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  <a:p>
              <a:pPr marL="171450" indent="-171450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Research Assistant Professor, Hong Kong University of Science and Technology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9DFB91-AECE-2AEA-F94B-EAE04B53FED1}"/>
                </a:ext>
              </a:extLst>
            </p:cNvPr>
            <p:cNvSpPr txBox="1"/>
            <p:nvPr/>
          </p:nvSpPr>
          <p:spPr>
            <a:xfrm>
              <a:off x="6835933" y="279492"/>
              <a:ext cx="18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</a:rPr>
                <a:t>Physics</a:t>
              </a:r>
              <a:endParaRPr lang="en-GB" sz="1200" b="1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172EC9-B465-724F-6E37-CCD65524EDD3}"/>
              </a:ext>
            </a:extLst>
          </p:cNvPr>
          <p:cNvGrpSpPr/>
          <p:nvPr/>
        </p:nvGrpSpPr>
        <p:grpSpPr>
          <a:xfrm>
            <a:off x="7606583" y="274283"/>
            <a:ext cx="2160000" cy="2758799"/>
            <a:chOff x="9106685" y="279492"/>
            <a:chExt cx="2160000" cy="2758799"/>
          </a:xfrm>
        </p:grpSpPr>
        <p:pic>
          <p:nvPicPr>
            <p:cNvPr id="32" name="Picture 31" descr="`">
              <a:extLst>
                <a:ext uri="{FF2B5EF4-FFF2-40B4-BE49-F238E27FC236}">
                  <a16:creationId xmlns:a16="http://schemas.microsoft.com/office/drawing/2014/main" id="{B7EB761F-3FD7-774F-E11E-4F1BE70E4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8685" y="588426"/>
              <a:ext cx="1296000" cy="1620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7A414D-A89C-0373-848D-996EFD8E42A3}"/>
                </a:ext>
              </a:extLst>
            </p:cNvPr>
            <p:cNvSpPr txBox="1"/>
            <p:nvPr/>
          </p:nvSpPr>
          <p:spPr>
            <a:xfrm>
              <a:off x="9106685" y="2207294"/>
              <a:ext cx="216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KABIR Md Ruhul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  <a:p>
              <a:pPr marL="171450" indent="-171450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Associate Professor, </a:t>
              </a:r>
              <a:r>
                <a:rPr lang="en-US" sz="1200" b="1" i="0" u="none" strike="noStrike" kern="1200" dirty="0">
                  <a:effectLst/>
                  <a:latin typeface="Arial" panose="020B0604020202020204" pitchFamily="34" charset="0"/>
                </a:rPr>
                <a:t>Noakhali Science and Technology University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F8F8DB-30B4-0313-3DC5-A180B49FA08B}"/>
                </a:ext>
              </a:extLst>
            </p:cNvPr>
            <p:cNvSpPr txBox="1"/>
            <p:nvPr/>
          </p:nvSpPr>
          <p:spPr>
            <a:xfrm>
              <a:off x="9286685" y="279492"/>
              <a:ext cx="18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</a:rPr>
                <a:t>Communication</a:t>
              </a:r>
              <a:endParaRPr lang="en-GB" sz="1200" b="1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CC37F6-2BE5-D4E5-B8A5-0E11133856E0}"/>
              </a:ext>
            </a:extLst>
          </p:cNvPr>
          <p:cNvGrpSpPr/>
          <p:nvPr/>
        </p:nvGrpSpPr>
        <p:grpSpPr>
          <a:xfrm>
            <a:off x="301931" y="3216680"/>
            <a:ext cx="1896472" cy="2688550"/>
            <a:chOff x="846694" y="3407919"/>
            <a:chExt cx="1896472" cy="2688550"/>
          </a:xfrm>
        </p:grpSpPr>
        <p:pic>
          <p:nvPicPr>
            <p:cNvPr id="23" name="Picture 22" descr="A person wearing a purple shirt&#10;&#10;AI-generated content may be incorrect.">
              <a:extLst>
                <a:ext uri="{FF2B5EF4-FFF2-40B4-BE49-F238E27FC236}">
                  <a16:creationId xmlns:a16="http://schemas.microsoft.com/office/drawing/2014/main" id="{84982D11-459C-F15C-DB0C-DDB8DC417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694" y="3701235"/>
              <a:ext cx="1296000" cy="16200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782857-52D8-8BCE-78F0-42D8EC55D965}"/>
                </a:ext>
              </a:extLst>
            </p:cNvPr>
            <p:cNvSpPr txBox="1"/>
            <p:nvPr/>
          </p:nvSpPr>
          <p:spPr>
            <a:xfrm>
              <a:off x="846694" y="5394738"/>
              <a:ext cx="1896472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MUGUNGA Ann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  <a:p>
              <a:pPr marL="171450" indent="-171450" algn="l" rtl="0" eaLnBrk="1" fontAlgn="t" latinLnBrk="0" hangingPunct="1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Lecturer, Uganda Management Institute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BD7440-AA5C-FA67-4A4A-3A77BF0E949D}"/>
                </a:ext>
              </a:extLst>
            </p:cNvPr>
            <p:cNvSpPr txBox="1"/>
            <p:nvPr/>
          </p:nvSpPr>
          <p:spPr>
            <a:xfrm>
              <a:off x="846694" y="3407919"/>
              <a:ext cx="18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</a:rPr>
                <a:t>Communication</a:t>
              </a:r>
              <a:endParaRPr lang="en-GB" sz="1200" b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E0A3DA2-3B92-6FB9-71E1-B222B6C97E49}"/>
              </a:ext>
            </a:extLst>
          </p:cNvPr>
          <p:cNvGrpSpPr/>
          <p:nvPr/>
        </p:nvGrpSpPr>
        <p:grpSpPr>
          <a:xfrm>
            <a:off x="2598394" y="3216680"/>
            <a:ext cx="2160000" cy="2760629"/>
            <a:chOff x="3646056" y="3407919"/>
            <a:chExt cx="2160000" cy="2760629"/>
          </a:xfrm>
        </p:grpSpPr>
        <p:pic>
          <p:nvPicPr>
            <p:cNvPr id="44" name="Picture 43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ADC5F02C-25BC-AA6E-9256-AF6ED42BD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8056" y="3701234"/>
              <a:ext cx="1296000" cy="1620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BF30D89-358B-D36C-2DD2-5DD4DE838795}"/>
                </a:ext>
              </a:extLst>
            </p:cNvPr>
            <p:cNvSpPr txBox="1"/>
            <p:nvPr/>
          </p:nvSpPr>
          <p:spPr>
            <a:xfrm>
              <a:off x="3646056" y="5337551"/>
              <a:ext cx="216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fontAlgn="t">
                <a:buFont typeface="Arial" panose="020B0604020202020204" pitchFamily="34" charset="0"/>
                <a:buChar char="•"/>
              </a:pPr>
              <a:r>
                <a:rPr lang="en-GB" sz="1200" b="1" dirty="0">
                  <a:latin typeface="Arial" panose="020B0604020202020204" pitchFamily="34" charset="0"/>
                </a:rPr>
                <a:t>SARWAR </a:t>
              </a: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Md S</a:t>
              </a:r>
              <a:r>
                <a:rPr lang="en-GB" sz="1200" b="1" dirty="0">
                  <a:latin typeface="Arial" panose="020B0604020202020204" pitchFamily="34" charset="0"/>
                </a:rPr>
                <a:t>hahid</a:t>
              </a:r>
              <a:endParaRPr lang="en-GB" sz="1200" b="1" i="0" u="none" strike="noStrike" kern="1200" dirty="0">
                <a:effectLst/>
                <a:latin typeface="Arial" panose="020B0604020202020204" pitchFamily="34" charset="0"/>
              </a:endParaRPr>
            </a:p>
            <a:p>
              <a:pPr marL="171450" indent="-171450" fontAlgn="t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Associate Professor, </a:t>
              </a:r>
              <a:r>
                <a:rPr lang="en-US" sz="1200" b="1" i="0" u="none" strike="noStrike" kern="1200" dirty="0">
                  <a:effectLst/>
                  <a:latin typeface="Arial" panose="020B0604020202020204" pitchFamily="34" charset="0"/>
                </a:rPr>
                <a:t>Noakhali Science and Technology University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951D09-54C6-065A-0B25-D98B053A9C11}"/>
                </a:ext>
              </a:extLst>
            </p:cNvPr>
            <p:cNvSpPr txBox="1"/>
            <p:nvPr/>
          </p:nvSpPr>
          <p:spPr>
            <a:xfrm>
              <a:off x="3826056" y="3407919"/>
              <a:ext cx="18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</a:rPr>
                <a:t>Chinese Medicine</a:t>
              </a:r>
              <a:endParaRPr lang="en-GB" sz="1200" b="1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19B9847-2429-FD95-C0C9-88026991ECD0}"/>
              </a:ext>
            </a:extLst>
          </p:cNvPr>
          <p:cNvGrpSpPr/>
          <p:nvPr/>
        </p:nvGrpSpPr>
        <p:grpSpPr>
          <a:xfrm>
            <a:off x="5290369" y="3216680"/>
            <a:ext cx="2160000" cy="2391297"/>
            <a:chOff x="6690190" y="3407919"/>
            <a:chExt cx="2160000" cy="2391297"/>
          </a:xfrm>
        </p:grpSpPr>
        <p:pic>
          <p:nvPicPr>
            <p:cNvPr id="39" name="Picture 38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F55AA276-C872-5778-313D-EF65DCE88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5954" y="3701234"/>
              <a:ext cx="1296000" cy="162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938C0C-9983-4867-60FE-D8AA8B1F140B}"/>
                </a:ext>
              </a:extLst>
            </p:cNvPr>
            <p:cNvSpPr txBox="1"/>
            <p:nvPr/>
          </p:nvSpPr>
          <p:spPr>
            <a:xfrm>
              <a:off x="6690190" y="5337551"/>
              <a:ext cx="216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SHI </a:t>
              </a:r>
              <a:r>
                <a:rPr lang="en-GB" sz="1200" b="1" i="0" u="none" strike="noStrike" kern="1200" dirty="0" err="1">
                  <a:effectLst/>
                  <a:latin typeface="Arial" panose="020B0604020202020204" pitchFamily="34" charset="0"/>
                </a:rPr>
                <a:t>Qiquan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  <a:p>
              <a:pPr marL="171450" marR="0" indent="-171450" algn="l" rtl="0" eaLnBrk="1" fontAlgn="auto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AI Researcher, Huawei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3CB3F27-6B28-DA44-6F67-ED763BEC95B6}"/>
                </a:ext>
              </a:extLst>
            </p:cNvPr>
            <p:cNvSpPr txBox="1"/>
            <p:nvPr/>
          </p:nvSpPr>
          <p:spPr>
            <a:xfrm>
              <a:off x="6803954" y="3407919"/>
              <a:ext cx="18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</a:rPr>
                <a:t>Computer Science</a:t>
              </a:r>
              <a:endParaRPr lang="en-GB" sz="1200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3DEB2DB-6217-FA06-BD41-9773C6F12FAE}"/>
              </a:ext>
            </a:extLst>
          </p:cNvPr>
          <p:cNvGrpSpPr/>
          <p:nvPr/>
        </p:nvGrpSpPr>
        <p:grpSpPr>
          <a:xfrm>
            <a:off x="7777058" y="3216680"/>
            <a:ext cx="1800000" cy="2575963"/>
            <a:chOff x="9286685" y="3407919"/>
            <a:chExt cx="1800000" cy="2575963"/>
          </a:xfrm>
        </p:grpSpPr>
        <p:pic>
          <p:nvPicPr>
            <p:cNvPr id="3" name="Picture 2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C8F3E183-591B-D8FD-DF8A-FA6BAC733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8685" y="3701234"/>
              <a:ext cx="1296000" cy="1620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37972F-62FD-EBBC-A6B3-2C15FAEFFB74}"/>
                </a:ext>
              </a:extLst>
            </p:cNvPr>
            <p:cNvSpPr txBox="1"/>
            <p:nvPr/>
          </p:nvSpPr>
          <p:spPr>
            <a:xfrm>
              <a:off x="9304685" y="5337551"/>
              <a:ext cx="176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YE Mang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  <a:p>
              <a:pPr marL="171450" indent="-171450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Professor, </a:t>
              </a:r>
              <a:b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</a:b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Wuhan University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1C95BC-0D0E-D739-ECD1-654C7F5AE4C0}"/>
                </a:ext>
              </a:extLst>
            </p:cNvPr>
            <p:cNvSpPr txBox="1"/>
            <p:nvPr/>
          </p:nvSpPr>
          <p:spPr>
            <a:xfrm>
              <a:off x="9286685" y="3407919"/>
              <a:ext cx="18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</a:rPr>
                <a:t>Computer Science</a:t>
              </a:r>
              <a:endParaRPr lang="en-GB" sz="1200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201FE1-65B5-E599-63CE-781E77FD20FD}"/>
              </a:ext>
            </a:extLst>
          </p:cNvPr>
          <p:cNvGrpSpPr/>
          <p:nvPr/>
        </p:nvGrpSpPr>
        <p:grpSpPr>
          <a:xfrm>
            <a:off x="10035425" y="3216680"/>
            <a:ext cx="2052729" cy="2760629"/>
            <a:chOff x="10139270" y="3322738"/>
            <a:chExt cx="2052729" cy="276062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6B41BD5-FE0D-19A9-CBF2-CC669FA9DEAA}"/>
                </a:ext>
              </a:extLst>
            </p:cNvPr>
            <p:cNvSpPr txBox="1"/>
            <p:nvPr/>
          </p:nvSpPr>
          <p:spPr>
            <a:xfrm>
              <a:off x="10139270" y="5252370"/>
              <a:ext cx="20527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dirty="0">
                  <a:latin typeface="Arial" panose="020B0604020202020204" pitchFamily="34" charset="0"/>
                </a:rPr>
                <a:t>LI </a:t>
              </a:r>
              <a:r>
                <a:rPr lang="en-GB" sz="1200" b="1" dirty="0" err="1">
                  <a:latin typeface="Arial" panose="020B0604020202020204" pitchFamily="34" charset="0"/>
                </a:rPr>
                <a:t>Xiaoqiao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  <a:p>
              <a:pPr marL="171450" indent="-171450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Assistant Professor, </a:t>
              </a:r>
              <a:b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</a:b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Hong Kong Metropolitan University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F15C4B-DDED-3C5C-D337-475F9DE86983}"/>
                </a:ext>
              </a:extLst>
            </p:cNvPr>
            <p:cNvSpPr txBox="1"/>
            <p:nvPr/>
          </p:nvSpPr>
          <p:spPr>
            <a:xfrm>
              <a:off x="10220271" y="3322738"/>
              <a:ext cx="18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</a:rPr>
                <a:t>Creative Arts</a:t>
              </a:r>
              <a:endParaRPr lang="en-GB" sz="1200" b="1" dirty="0"/>
            </a:p>
          </p:txBody>
        </p:sp>
        <p:pic>
          <p:nvPicPr>
            <p:cNvPr id="7" name="Picture 6" descr="A person standing at a podium&#10;&#10;AI-generated content may be incorrect.">
              <a:extLst>
                <a:ext uri="{FF2B5EF4-FFF2-40B4-BE49-F238E27FC236}">
                  <a16:creationId xmlns:a16="http://schemas.microsoft.com/office/drawing/2014/main" id="{1F01AF6F-C0D5-8C45-49B2-B5B3AD74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3728" t="3668" r="50000" b="25655"/>
            <a:stretch>
              <a:fillRect/>
            </a:stretch>
          </p:blipFill>
          <p:spPr>
            <a:xfrm>
              <a:off x="10474281" y="3619711"/>
              <a:ext cx="1291980" cy="161497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21AD96-33CD-2807-B640-7100DFDD4327}"/>
              </a:ext>
            </a:extLst>
          </p:cNvPr>
          <p:cNvGrpSpPr/>
          <p:nvPr/>
        </p:nvGrpSpPr>
        <p:grpSpPr>
          <a:xfrm>
            <a:off x="10044950" y="274283"/>
            <a:ext cx="2052729" cy="2759930"/>
            <a:chOff x="10112389" y="291274"/>
            <a:chExt cx="2052729" cy="2759930"/>
          </a:xfrm>
        </p:grpSpPr>
        <p:pic>
          <p:nvPicPr>
            <p:cNvPr id="11" name="Picture 10" descr="A person taking a selfie&#10;&#10;AI-generated content may be incorrect.">
              <a:extLst>
                <a:ext uri="{FF2B5EF4-FFF2-40B4-BE49-F238E27FC236}">
                  <a16:creationId xmlns:a16="http://schemas.microsoft.com/office/drawing/2014/main" id="{0ADEA39E-3E9C-E9E9-DE72-BC01D4A98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490754" y="600207"/>
              <a:ext cx="1296000" cy="162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F84A1A-6A62-B283-422D-AE07BFD63179}"/>
                </a:ext>
              </a:extLst>
            </p:cNvPr>
            <p:cNvSpPr txBox="1"/>
            <p:nvPr/>
          </p:nvSpPr>
          <p:spPr>
            <a:xfrm>
              <a:off x="10112389" y="2220207"/>
              <a:ext cx="20527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GB" sz="1200" b="1" i="0" u="none" strike="noStrike" kern="1200" dirty="0">
                  <a:effectLst/>
                  <a:latin typeface="Arial" panose="020B0604020202020204" pitchFamily="34" charset="0"/>
                </a:rPr>
                <a:t>HUNG Tsz Hin</a:t>
              </a:r>
            </a:p>
            <a:p>
              <a:pPr marL="171450" indent="-171450" algn="l" rtl="0" eaLnBrk="1" fontAlgn="t" latinLnBrk="0" hangingPunct="1">
                <a:buFont typeface="Arial" panose="020B0604020202020204" pitchFamily="34" charset="0"/>
                <a:buChar char="•"/>
              </a:pPr>
              <a:r>
                <a:rPr lang="en-US" sz="1200" b="1" i="0" u="none" strike="noStrike" kern="1200" dirty="0">
                  <a:effectLst/>
                  <a:latin typeface="Arial" panose="020B0604020202020204" pitchFamily="34" charset="0"/>
                </a:rPr>
                <a:t>Part-Time Lecturer, </a:t>
              </a:r>
              <a:br>
                <a:rPr lang="en-US" sz="1200" b="1" i="0" u="none" strike="noStrike" kern="1200" dirty="0">
                  <a:effectLst/>
                  <a:latin typeface="Arial" panose="020B0604020202020204" pitchFamily="34" charset="0"/>
                </a:rPr>
              </a:br>
              <a:r>
                <a:rPr lang="en-US" sz="1200" b="1" i="0" u="none" strike="noStrike" kern="1200" dirty="0">
                  <a:effectLst/>
                  <a:latin typeface="Arial" panose="020B0604020202020204" pitchFamily="34" charset="0"/>
                </a:rPr>
                <a:t>Hong Kong </a:t>
              </a:r>
              <a:br>
                <a:rPr lang="en-US" sz="1200" b="1" i="0" u="none" strike="noStrike" kern="1200" dirty="0">
                  <a:effectLst/>
                  <a:latin typeface="Arial" panose="020B0604020202020204" pitchFamily="34" charset="0"/>
                </a:rPr>
              </a:br>
              <a:r>
                <a:rPr lang="en-US" sz="1200" b="1" i="0" u="none" strike="noStrike" kern="1200" dirty="0">
                  <a:effectLst/>
                  <a:latin typeface="Arial" panose="020B0604020202020204" pitchFamily="34" charset="0"/>
                </a:rPr>
                <a:t>Shue Yan University</a:t>
              </a:r>
              <a:endParaRPr lang="en-GB" sz="1200" b="1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59EABD-B2C6-4727-2CAC-AA1930868983}"/>
                </a:ext>
              </a:extLst>
            </p:cNvPr>
            <p:cNvSpPr txBox="1"/>
            <p:nvPr/>
          </p:nvSpPr>
          <p:spPr>
            <a:xfrm>
              <a:off x="10238754" y="291274"/>
              <a:ext cx="18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</a:rPr>
                <a:t>Business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1052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F8F7E-747C-EE09-E2F1-4857D80B48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7E231E3-A932-7D90-9DD2-A60D6201565D}"/>
              </a:ext>
            </a:extLst>
          </p:cNvPr>
          <p:cNvSpPr txBox="1">
            <a:spLocks/>
          </p:cNvSpPr>
          <p:nvPr/>
        </p:nvSpPr>
        <p:spPr>
          <a:xfrm>
            <a:off x="478814" y="3277298"/>
            <a:ext cx="8536281" cy="239296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rgbClr val="477C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/>
              <a:t>HKPFS	</a:t>
            </a:r>
          </a:p>
          <a:p>
            <a:r>
              <a:rPr lang="en-US" sz="6000" dirty="0"/>
              <a:t>	Ambassadors</a:t>
            </a:r>
          </a:p>
        </p:txBody>
      </p:sp>
    </p:spTree>
    <p:extLst>
      <p:ext uri="{BB962C8B-B14F-4D97-AF65-F5344CB8AC3E}">
        <p14:creationId xmlns:p14="http://schemas.microsoft.com/office/powerpoint/2010/main" val="2486721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2564A-8F23-44EF-B9B8-25AE4A2E3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AFF9B4-0F2E-2BE5-8BD7-DFF7DCF6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29" y="360515"/>
            <a:ext cx="11729858" cy="746021"/>
          </a:xfrm>
        </p:spPr>
        <p:txBody>
          <a:bodyPr anchor="b"/>
          <a:lstStyle/>
          <a:p>
            <a:r>
              <a:rPr lang="en-GB" sz="4200" dirty="0"/>
              <a:t>Join Us in Promoting HKBU and HKPFS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428D-5A8F-3A9B-26B8-C00023FF657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135F8B8-9077-31A5-2F60-7097754C5238}"/>
              </a:ext>
            </a:extLst>
          </p:cNvPr>
          <p:cNvSpPr/>
          <p:nvPr/>
        </p:nvSpPr>
        <p:spPr>
          <a:xfrm>
            <a:off x="578594" y="3982975"/>
            <a:ext cx="7999515" cy="1736617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latin typeface="+mj-lt"/>
              </a:rPr>
              <a:t>Outreach and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Participate in outreach events and activities (e.g. info sessions, receptions)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Engage with prospective students to share study experiences at HKBU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Foster connections between HKBU and your alma mater institutions</a:t>
            </a:r>
            <a:endParaRPr lang="en-US" sz="1600" dirty="0">
              <a:latin typeface="+mj-lt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987CC90E-DDFE-D8DA-008E-AB7E3EFF6FB3}"/>
              </a:ext>
            </a:extLst>
          </p:cNvPr>
          <p:cNvSpPr/>
          <p:nvPr/>
        </p:nvSpPr>
        <p:spPr>
          <a:xfrm>
            <a:off x="578594" y="1374494"/>
            <a:ext cx="7999515" cy="925209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latin typeface="+mj-lt"/>
              </a:rPr>
              <a:t>Social Media 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Promote GS activities and achievements on your personal social media channels</a:t>
            </a:r>
            <a:endParaRPr lang="en-US" sz="1600" dirty="0">
              <a:latin typeface="+mj-lt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0434883F-915C-0615-A145-23DA787990FE}"/>
              </a:ext>
            </a:extLst>
          </p:cNvPr>
          <p:cNvSpPr/>
          <p:nvPr/>
        </p:nvSpPr>
        <p:spPr>
          <a:xfrm>
            <a:off x="578594" y="2476173"/>
            <a:ext cx="7999515" cy="1330332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latin typeface="+mj-lt"/>
              </a:rPr>
              <a:t>Media and Promotional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Contribute content and be featured in brochures, videos, website and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Participate in image photo and video shoots to promote HKBU and HKPFS</a:t>
            </a:r>
            <a:endParaRPr lang="en-US" sz="1600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EA321A-4CE4-ED00-479D-722E3C427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669" y="1363592"/>
            <a:ext cx="2160000" cy="21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BA11DA-A13B-4A5F-4793-18F73B225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87" y="3559592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9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6F7C-19BD-204B-8EA0-41BD5A794C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39658" y="1737178"/>
            <a:ext cx="10112685" cy="4127914"/>
          </a:xfrm>
        </p:spPr>
        <p:txBody>
          <a:bodyPr/>
          <a:lstStyle/>
          <a:p>
            <a:pPr marL="542925" indent="-542925">
              <a:lnSpc>
                <a:spcPct val="100000"/>
              </a:lnSpc>
              <a:buAutoNum type="arabicPeriod"/>
            </a:pPr>
            <a:r>
              <a:rPr lang="en-GB" sz="2800" dirty="0"/>
              <a:t>Welcome Remarks by Prof Lyu Aiping, </a:t>
            </a:r>
            <a:r>
              <a:rPr lang="en-GB" sz="2800" b="0" i="1" dirty="0"/>
              <a:t>Vice President (Research &amp; Development) cum Dean of Graduate School </a:t>
            </a:r>
          </a:p>
          <a:p>
            <a:pPr marL="542925" indent="-542925">
              <a:lnSpc>
                <a:spcPct val="100000"/>
              </a:lnSpc>
              <a:buAutoNum type="arabicPeriod" startAt="2"/>
            </a:pPr>
            <a:r>
              <a:rPr lang="en-GB" sz="2800" dirty="0"/>
              <a:t>HKPFS Updates by Prof Cheung King-Ho, </a:t>
            </a:r>
            <a:br>
              <a:rPr lang="en-GB" sz="2800" dirty="0"/>
            </a:br>
            <a:r>
              <a:rPr lang="en-GB" sz="2800" b="0" i="1" dirty="0"/>
              <a:t>Executive Associate Dean of Graduate School</a:t>
            </a:r>
          </a:p>
          <a:p>
            <a:pPr marL="542925" indent="-542925">
              <a:lnSpc>
                <a:spcPct val="100000"/>
              </a:lnSpc>
            </a:pPr>
            <a:r>
              <a:rPr lang="en-US" sz="2800" dirty="0"/>
              <a:t>3.	Awardees’ Sharing</a:t>
            </a:r>
          </a:p>
          <a:p>
            <a:pPr marL="542925" indent="-542925">
              <a:lnSpc>
                <a:spcPct val="100000"/>
              </a:lnSpc>
            </a:pPr>
            <a:r>
              <a:rPr lang="en-US" sz="2800" dirty="0"/>
              <a:t>4.	Reception and Networking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31C14-53BD-F74E-B152-E703199DBD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D90FCD3F-663D-F84A-BB1E-BF257A74F2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031" y="5120822"/>
            <a:ext cx="1076844" cy="74427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DBB54B9-3FFB-44B6-60EF-14C71916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Today’s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650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0B2DA91-62CD-9B93-0934-05CB97C9B2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9300" y="1573872"/>
            <a:ext cx="11333400" cy="9660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dirty="0"/>
              <a:t>We invite you to share your unique research and learning journey —whether it’s international adventures, campus triumphs, research breakthroughs, or awards—to spotlight the brilliance of HKBU’s </a:t>
            </a:r>
            <a:r>
              <a:rPr lang="en-GB" sz="1700" b="0" dirty="0" err="1"/>
              <a:t>RPg</a:t>
            </a:r>
            <a:r>
              <a:rPr lang="en-GB" sz="1700" b="0" dirty="0"/>
              <a:t> family.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dirty="0"/>
              <a:t>Selected stories will receive $100 coffee coupon as a token of appreciation for enriching our community narrative.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367E6C-F914-BC36-16EF-CE6F6FAB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26" y="290653"/>
            <a:ext cx="11729858" cy="966097"/>
          </a:xfrm>
        </p:spPr>
        <p:txBody>
          <a:bodyPr/>
          <a:lstStyle/>
          <a:p>
            <a:r>
              <a:rPr lang="en-GB" sz="3600" dirty="0"/>
              <a:t>Be a #WEsearcher! Share Your HKBU Story &amp; </a:t>
            </a:r>
            <a:br>
              <a:rPr lang="en-GB" sz="3600" dirty="0"/>
            </a:br>
            <a:r>
              <a:rPr lang="en-GB" sz="3600" dirty="0"/>
              <a:t>Get Featured on Graduate School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A70A7-8BD3-B851-F350-1D4EA433406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 descr="WEsearchers">
            <a:extLst>
              <a:ext uri="{FF2B5EF4-FFF2-40B4-BE49-F238E27FC236}">
                <a16:creationId xmlns:a16="http://schemas.microsoft.com/office/drawing/2014/main" id="{81DEFE35-AD93-5316-E647-187BF2C5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17" y="2825903"/>
            <a:ext cx="4334837" cy="28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1A3B49-4056-3601-2F99-32E03FE590D7}"/>
              </a:ext>
            </a:extLst>
          </p:cNvPr>
          <p:cNvGrpSpPr/>
          <p:nvPr/>
        </p:nvGrpSpPr>
        <p:grpSpPr>
          <a:xfrm>
            <a:off x="9684770" y="3445988"/>
            <a:ext cx="2268000" cy="2330156"/>
            <a:chOff x="9854619" y="3207855"/>
            <a:chExt cx="2268000" cy="2330156"/>
          </a:xfrm>
        </p:grpSpPr>
        <p:pic>
          <p:nvPicPr>
            <p:cNvPr id="6" name="Picture 5" descr="A qr code on a white background&#10;&#10;AI-generated content may be incorrect.">
              <a:extLst>
                <a:ext uri="{FF2B5EF4-FFF2-40B4-BE49-F238E27FC236}">
                  <a16:creationId xmlns:a16="http://schemas.microsoft.com/office/drawing/2014/main" id="{47B80648-2580-5B4C-6EC2-9CA5BF836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60048" y="3480868"/>
              <a:ext cx="2057143" cy="20571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AD335B-6663-74F8-AD98-6CE7154EDD54}"/>
                </a:ext>
              </a:extLst>
            </p:cNvPr>
            <p:cNvSpPr txBox="1"/>
            <p:nvPr/>
          </p:nvSpPr>
          <p:spPr>
            <a:xfrm>
              <a:off x="9854619" y="3207855"/>
              <a:ext cx="2268000" cy="307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1400" b="1" dirty="0"/>
                <a:t>Share Your Story Now!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C76EC8C-47CD-2E80-E38C-750D85C15C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483" y="2825903"/>
            <a:ext cx="2268000" cy="226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65AA6A-DBA1-86E1-5168-1038C70E8C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912" y="3445988"/>
            <a:ext cx="2268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9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0CC5-6F67-F240-B3DB-0910A257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dirty="0">
                <a:solidFill>
                  <a:srgbClr val="477C8E"/>
                </a:solidFill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5994B-E1A0-E548-9D9E-F8A91F7ECC7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B5B69B-CA83-689D-B080-93AD99C6F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856" y="5638330"/>
            <a:ext cx="2462628" cy="9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6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59910A-39DC-E3A5-E0DC-8BBA1D36D8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8000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37C99-BFDD-6869-882C-8FD5487CF42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36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884C9-30E1-462D-FDDA-A327133CE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86E3-A306-CA17-4C0B-59EEA500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29" y="1714499"/>
            <a:ext cx="6096916" cy="3429000"/>
          </a:xfrm>
        </p:spPr>
        <p:txBody>
          <a:bodyPr/>
          <a:lstStyle/>
          <a:p>
            <a:r>
              <a:rPr lang="en-US" sz="4400" dirty="0"/>
              <a:t>HKPFS Awardees Reception 2025/26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93B0AF-4B7A-8884-6359-0182C26DF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856" y="5638330"/>
            <a:ext cx="2462628" cy="9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700C2-BF8D-D479-1DF1-D3AFB0F41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956FDB-9B05-4251-04B6-62127BB5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29" y="4286671"/>
            <a:ext cx="8536281" cy="2392966"/>
          </a:xfrm>
        </p:spPr>
        <p:txBody>
          <a:bodyPr anchor="t"/>
          <a:lstStyle/>
          <a:p>
            <a:r>
              <a:rPr lang="en-GB" sz="6000" dirty="0">
                <a:solidFill>
                  <a:srgbClr val="273AA5"/>
                </a:solidFill>
              </a:rPr>
              <a:t>Welcome Remarks</a:t>
            </a:r>
            <a:br>
              <a:rPr lang="en-GB" sz="5400" dirty="0"/>
            </a:br>
            <a:r>
              <a:rPr lang="en-GB" sz="5400" dirty="0"/>
              <a:t>by Prof Lyu Aiping</a:t>
            </a:r>
            <a:br>
              <a:rPr lang="en-GB" sz="2800" dirty="0"/>
            </a:br>
            <a:r>
              <a:rPr lang="en-GB" sz="2800" dirty="0"/>
              <a:t>Vice-President (Research and Development) </a:t>
            </a:r>
            <a:br>
              <a:rPr lang="en-GB" sz="2800" dirty="0"/>
            </a:br>
            <a:r>
              <a:rPr lang="en-GB" sz="2800" dirty="0"/>
              <a:t>cum Dean of Graduate School</a:t>
            </a:r>
            <a:br>
              <a:rPr lang="en-US" sz="5400" dirty="0"/>
            </a:br>
            <a:r>
              <a:rPr lang="en-US" sz="5400" dirty="0"/>
              <a:t>     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B2223-15A7-3C04-5A54-381AEC8E29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0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AABD2-EAF7-2B76-E5B4-81BA81932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A1FC1-4797-D39E-9D81-F0E46B1C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29" y="4677196"/>
            <a:ext cx="8536281" cy="2392966"/>
          </a:xfrm>
        </p:spPr>
        <p:txBody>
          <a:bodyPr anchor="t"/>
          <a:lstStyle/>
          <a:p>
            <a:r>
              <a:rPr lang="en-US" sz="6000" dirty="0">
                <a:solidFill>
                  <a:srgbClr val="273AA5"/>
                </a:solidFill>
              </a:rPr>
              <a:t>Updates on HKPFS</a:t>
            </a:r>
            <a:br>
              <a:rPr lang="en-GB" sz="5400" dirty="0"/>
            </a:br>
            <a:r>
              <a:rPr lang="en-GB" sz="5400" dirty="0"/>
              <a:t>Prof Cheung King-Ho</a:t>
            </a:r>
            <a:r>
              <a:rPr lang="en-GB" sz="2800" dirty="0"/>
              <a:t> Executive Associate Dean of Graduate School</a:t>
            </a:r>
            <a:br>
              <a:rPr lang="en-US" sz="5400" dirty="0"/>
            </a:br>
            <a:r>
              <a:rPr lang="en-US" sz="5400" dirty="0"/>
              <a:t>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5958E-F835-26B1-8340-F96044A318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6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3BE16-2F9F-555C-4A14-A0731E2E1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56E6F3-3623-A8E6-1577-F5640817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29" y="3762796"/>
            <a:ext cx="8536281" cy="2392966"/>
          </a:xfrm>
        </p:spPr>
        <p:txBody>
          <a:bodyPr anchor="ctr"/>
          <a:lstStyle/>
          <a:p>
            <a:r>
              <a:rPr lang="en-US" sz="6000" dirty="0"/>
              <a:t>Updates on</a:t>
            </a:r>
            <a:br>
              <a:rPr lang="en-US" sz="6000" dirty="0"/>
            </a:br>
            <a:r>
              <a:rPr lang="en-US" sz="6000" dirty="0"/>
              <a:t>   Incentive Package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82938-9F16-095F-FB27-6D6F49DD29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7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5E60D-D3A7-EA52-2116-9E367B99F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01EA07-6DD4-DBA0-95DE-FABE1176B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30" y="499848"/>
            <a:ext cx="11729858" cy="746021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1855-AA10-D6C5-3300-C65E5502BC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340CBDF5-E53F-305E-166F-7ADFA9A74C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031" y="5120822"/>
            <a:ext cx="1076844" cy="74427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3F8240-A086-C769-995E-514E0E00C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7873"/>
              </p:ext>
            </p:extLst>
          </p:nvPr>
        </p:nvGraphicFramePr>
        <p:xfrm>
          <a:off x="325925" y="1268476"/>
          <a:ext cx="11626845" cy="44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627">
                  <a:extLst>
                    <a:ext uri="{9D8B030D-6E8A-4147-A177-3AD203B41FA5}">
                      <a16:colId xmlns:a16="http://schemas.microsoft.com/office/drawing/2014/main" val="3992481827"/>
                    </a:ext>
                  </a:extLst>
                </a:gridCol>
                <a:gridCol w="2216110">
                  <a:extLst>
                    <a:ext uri="{9D8B030D-6E8A-4147-A177-3AD203B41FA5}">
                      <a16:colId xmlns:a16="http://schemas.microsoft.com/office/drawing/2014/main" val="3655344244"/>
                    </a:ext>
                  </a:extLst>
                </a:gridCol>
                <a:gridCol w="2092420">
                  <a:extLst>
                    <a:ext uri="{9D8B030D-6E8A-4147-A177-3AD203B41FA5}">
                      <a16:colId xmlns:a16="http://schemas.microsoft.com/office/drawing/2014/main" val="2625936433"/>
                    </a:ext>
                  </a:extLst>
                </a:gridCol>
                <a:gridCol w="2133650">
                  <a:extLst>
                    <a:ext uri="{9D8B030D-6E8A-4147-A177-3AD203B41FA5}">
                      <a16:colId xmlns:a16="http://schemas.microsoft.com/office/drawing/2014/main" val="1147172839"/>
                    </a:ext>
                  </a:extLst>
                </a:gridCol>
                <a:gridCol w="1979038">
                  <a:extLst>
                    <a:ext uri="{9D8B030D-6E8A-4147-A177-3AD203B41FA5}">
                      <a16:colId xmlns:a16="http://schemas.microsoft.com/office/drawing/2014/main" val="186693713"/>
                    </a:ext>
                  </a:extLst>
                </a:gridCol>
              </a:tblGrid>
              <a:tr h="357943">
                <a:tc>
                  <a:txBody>
                    <a:bodyPr/>
                    <a:lstStyle/>
                    <a:p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712367"/>
                  </a:ext>
                </a:extLst>
              </a:tr>
              <a:tr h="626401">
                <a:tc>
                  <a:txBody>
                    <a:bodyPr/>
                    <a:lstStyle/>
                    <a:p>
                      <a:r>
                        <a:rPr lang="en-US" dirty="0"/>
                        <a:t>*Elite Scholar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HK$40,000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HK$26,000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HK$26,000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177304"/>
                  </a:ext>
                </a:extLst>
              </a:tr>
              <a:tr h="626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/>
                        <a:t>Stipend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HK$ 28,400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HK$ 28,400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HK$ 28,400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HK$ 28,400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574943"/>
                  </a:ext>
                </a:extLst>
              </a:tr>
              <a:tr h="626401">
                <a:tc>
                  <a:txBody>
                    <a:bodyPr/>
                    <a:lstStyle/>
                    <a:p>
                      <a:r>
                        <a:rPr lang="en-US" dirty="0"/>
                        <a:t>Tuition Waiver/Scholarship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HK$44,500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HK$47,000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HK$49,500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Amount subject to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03070"/>
                  </a:ext>
                </a:extLst>
              </a:tr>
              <a:tr h="626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Conference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/>
                        <a:t>and Research-related Traveling Allowance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HK$14,200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HK$14,200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HK$14,200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857636"/>
                  </a:ext>
                </a:extLst>
              </a:tr>
              <a:tr h="626401">
                <a:tc>
                  <a:txBody>
                    <a:bodyPr/>
                    <a:lstStyle/>
                    <a:p>
                      <a:r>
                        <a:rPr lang="en-US" dirty="0"/>
                        <a:t>HKBU Conference and Research-related Allowance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HK$20,000 throughout 4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85858"/>
                  </a:ext>
                </a:extLst>
              </a:tr>
              <a:tr h="909400">
                <a:tc>
                  <a:txBody>
                    <a:bodyPr/>
                    <a:lstStyle/>
                    <a:p>
                      <a:r>
                        <a:rPr lang="en-US" dirty="0"/>
                        <a:t>Guaranteed Shared-room 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9896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037F96B-F7E4-5244-45C5-B938497DE93E}"/>
              </a:ext>
            </a:extLst>
          </p:cNvPr>
          <p:cNvSpPr txBox="1"/>
          <p:nvPr/>
        </p:nvSpPr>
        <p:spPr>
          <a:xfrm>
            <a:off x="391629" y="5766643"/>
            <a:ext cx="9760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*Disbursement of the award will be arranged after the Principal Supervisors’ review of the Bi-annual Progress Report</a:t>
            </a:r>
          </a:p>
          <a:p>
            <a:r>
              <a:rPr lang="en-US" sz="1200" i="1" dirty="0"/>
              <a:t>All incentives are subject to confirmation, change and availability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DE17D84-560C-3884-7DB4-D0EC05EBCA14}"/>
              </a:ext>
            </a:extLst>
          </p:cNvPr>
          <p:cNvSpPr txBox="1">
            <a:spLocks/>
          </p:cNvSpPr>
          <p:nvPr/>
        </p:nvSpPr>
        <p:spPr>
          <a:xfrm>
            <a:off x="1159933" y="379879"/>
            <a:ext cx="11729858" cy="74602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rgbClr val="273AA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C67ECF87-B2EA-58A4-E650-69A2741AEF4A}"/>
              </a:ext>
            </a:extLst>
          </p:cNvPr>
          <p:cNvSpPr txBox="1">
            <a:spLocks/>
          </p:cNvSpPr>
          <p:nvPr/>
        </p:nvSpPr>
        <p:spPr>
          <a:xfrm>
            <a:off x="391629" y="274325"/>
            <a:ext cx="11729858" cy="74602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rgbClr val="273AA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/>
              <a:t>Incentive Package (AY2025/26)</a:t>
            </a:r>
          </a:p>
        </p:txBody>
      </p:sp>
    </p:spTree>
    <p:extLst>
      <p:ext uri="{BB962C8B-B14F-4D97-AF65-F5344CB8AC3E}">
        <p14:creationId xmlns:p14="http://schemas.microsoft.com/office/powerpoint/2010/main" val="298734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ADFBF5-F61D-8178-C75C-331A39A0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77" y="373133"/>
            <a:ext cx="11729858" cy="746021"/>
          </a:xfrm>
        </p:spPr>
        <p:txBody>
          <a:bodyPr/>
          <a:lstStyle/>
          <a:p>
            <a:r>
              <a:rPr lang="en-HK" sz="4200" dirty="0"/>
              <a:t>Discontinuation / Termination of Fellowship</a:t>
            </a:r>
            <a:endParaRPr lang="en-US" sz="4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458C1-64AD-0083-5EB3-E075FB84314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ADB1D5-2F08-BDFB-B413-75144226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3" y="2516132"/>
            <a:ext cx="8992048" cy="23797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A0B260-B500-3AB7-74F5-DE2E85009C58}"/>
              </a:ext>
            </a:extLst>
          </p:cNvPr>
          <p:cNvSpPr txBox="1"/>
          <p:nvPr/>
        </p:nvSpPr>
        <p:spPr>
          <a:xfrm>
            <a:off x="931333" y="1515533"/>
            <a:ext cx="9916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/>
              <a:t>The fellowship will be discontinued or terminated in any of the following situations: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4BA49-A0CB-1826-88D4-3BD5A45F0DAD}"/>
              </a:ext>
            </a:extLst>
          </p:cNvPr>
          <p:cNvSpPr txBox="1"/>
          <p:nvPr/>
        </p:nvSpPr>
        <p:spPr>
          <a:xfrm>
            <a:off x="1166871" y="5032968"/>
            <a:ext cx="814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Note: Extracted from RGC’s Terms and Conditions for HKPFS awardees</a:t>
            </a:r>
            <a:endParaRPr lang="en-US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06B649FE-46E2-70F0-3962-B40AF5C324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031" y="5120822"/>
            <a:ext cx="1076844" cy="7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5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F3639-85C2-DEA0-0175-241063428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0220A-5AA4-AEF5-3C33-C629B9CE88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51521D8-7632-2CF5-8B00-573A2F4552DF}"/>
              </a:ext>
            </a:extLst>
          </p:cNvPr>
          <p:cNvSpPr txBox="1">
            <a:spLocks/>
          </p:cNvSpPr>
          <p:nvPr/>
        </p:nvSpPr>
        <p:spPr>
          <a:xfrm>
            <a:off x="242405" y="3526784"/>
            <a:ext cx="8536281" cy="239296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rgbClr val="477C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/>
              <a:t>Submission of </a:t>
            </a:r>
            <a:br>
              <a:rPr lang="en-US" sz="6000" dirty="0"/>
            </a:br>
            <a:r>
              <a:rPr lang="en-US" sz="6000" dirty="0"/>
              <a:t>       Annual Report </a:t>
            </a:r>
          </a:p>
        </p:txBody>
      </p:sp>
    </p:spTree>
    <p:extLst>
      <p:ext uri="{BB962C8B-B14F-4D97-AF65-F5344CB8AC3E}">
        <p14:creationId xmlns:p14="http://schemas.microsoft.com/office/powerpoint/2010/main" val="139385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299FC-D23B-8145-B82D-43278889C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0E1DA4-3B5B-32D7-3B88-02CFCE69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42" y="440112"/>
            <a:ext cx="11729858" cy="746021"/>
          </a:xfrm>
        </p:spPr>
        <p:txBody>
          <a:bodyPr/>
          <a:lstStyle/>
          <a:p>
            <a:r>
              <a:rPr lang="en-US" sz="5400" dirty="0"/>
              <a:t>Annual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5BB43-E7C9-4DA7-7EEC-AA7324BC4E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8D0A311B-5902-A396-C51E-8768886ADA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031" y="5120822"/>
            <a:ext cx="1076844" cy="7442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BF73D3-2396-3E3C-9BC4-9AC86D978F6E}"/>
              </a:ext>
            </a:extLst>
          </p:cNvPr>
          <p:cNvSpPr txBox="1"/>
          <p:nvPr/>
        </p:nvSpPr>
        <p:spPr>
          <a:xfrm>
            <a:off x="4085300" y="4886890"/>
            <a:ext cx="578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E4E7EF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5BEC7C-3D8D-BBE1-D717-4674243D8A27}"/>
              </a:ext>
            </a:extLst>
          </p:cNvPr>
          <p:cNvSpPr txBox="1"/>
          <p:nvPr/>
        </p:nvSpPr>
        <p:spPr>
          <a:xfrm>
            <a:off x="677333" y="1647945"/>
            <a:ext cx="108386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477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RGC conducts annual performance evaluations for HKPFS awardees.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477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477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awardees (year 1-3) and their principal supervisors are required to complete the RGC Annual Report Forms.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477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477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date: </a:t>
            </a:r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July 2026  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7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743</Words>
  <Application>Microsoft Office PowerPoint</Application>
  <PresentationFormat>Widescreen</PresentationFormat>
  <Paragraphs>150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Franklin Gothic Medium</vt:lpstr>
      <vt:lpstr>Wingdings</vt:lpstr>
      <vt:lpstr>Office Theme</vt:lpstr>
      <vt:lpstr>HKPFS Awardees Reception 2025/26</vt:lpstr>
      <vt:lpstr>Today’s Agenda</vt:lpstr>
      <vt:lpstr>Welcome Remarks by Prof Lyu Aiping Vice-President (Research and Development)  cum Dean of Graduate School                    </vt:lpstr>
      <vt:lpstr>Updates on HKPFS Prof Cheung King-Ho Executive Associate Dean of Graduate School   </vt:lpstr>
      <vt:lpstr>Updates on    Incentive Package</vt:lpstr>
      <vt:lpstr> </vt:lpstr>
      <vt:lpstr>Discontinuation / Termination of Fellowship</vt:lpstr>
      <vt:lpstr>PowerPoint Presentation</vt:lpstr>
      <vt:lpstr>Annual Report</vt:lpstr>
      <vt:lpstr>PowerPoint Presentation</vt:lpstr>
      <vt:lpstr>Leave Application</vt:lpstr>
      <vt:lpstr>PowerPoint Presentation</vt:lpstr>
      <vt:lpstr>RGC Approval Required For:</vt:lpstr>
      <vt:lpstr>Approval Process</vt:lpstr>
      <vt:lpstr>Approval Timeline</vt:lpstr>
      <vt:lpstr>PowerPoint Presentation</vt:lpstr>
      <vt:lpstr>PowerPoint Presentation</vt:lpstr>
      <vt:lpstr>PowerPoint Presentation</vt:lpstr>
      <vt:lpstr>Join Us in Promoting HKBU and HKPFS</vt:lpstr>
      <vt:lpstr>Be a #WEsearcher! Share Your HKBU Story &amp;  Get Featured on Graduate School Channels</vt:lpstr>
      <vt:lpstr>    Thank You</vt:lpstr>
      <vt:lpstr>PowerPoint Presentation</vt:lpstr>
      <vt:lpstr>HKPFS Awardees Reception 2025/26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Mathew WONG</cp:lastModifiedBy>
  <cp:revision>202</cp:revision>
  <dcterms:created xsi:type="dcterms:W3CDTF">2021-11-12T06:13:21Z</dcterms:created>
  <dcterms:modified xsi:type="dcterms:W3CDTF">2025-11-10T01:27:19Z</dcterms:modified>
</cp:coreProperties>
</file>